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9"/>
  </p:notesMasterIdLst>
  <p:handoutMasterIdLst>
    <p:handoutMasterId r:id="rId20"/>
  </p:handoutMasterIdLst>
  <p:sldIdLst>
    <p:sldId id="312" r:id="rId5"/>
    <p:sldId id="304" r:id="rId6"/>
    <p:sldId id="282" r:id="rId7"/>
    <p:sldId id="324" r:id="rId8"/>
    <p:sldId id="327" r:id="rId9"/>
    <p:sldId id="328" r:id="rId10"/>
    <p:sldId id="325" r:id="rId11"/>
    <p:sldId id="315" r:id="rId12"/>
    <p:sldId id="281" r:id="rId13"/>
    <p:sldId id="317" r:id="rId14"/>
    <p:sldId id="323" r:id="rId15"/>
    <p:sldId id="319" r:id="rId16"/>
    <p:sldId id="329" r:id="rId17"/>
    <p:sldId id="297" r:id="rId18"/>
  </p:sldIdLst>
  <p:sldSz cx="12192000" cy="6858000"/>
  <p:notesSz cx="13716000" cy="24384000"/>
  <p:defaultTextStyle>
    <a:defPPr rtl="0">
      <a:defRPr lang="zh-CN"/>
    </a:defPPr>
    <a:lvl1pPr marL="0" algn="l" defTabSz="4572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lang="zh-CN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C8C"/>
    <a:srgbClr val="F5CDCE"/>
    <a:srgbClr val="AAC3E8"/>
    <a:srgbClr val="D2D592"/>
    <a:srgbClr val="FDFAF6"/>
    <a:srgbClr val="202C8F"/>
    <a:srgbClr val="FDFBF6"/>
    <a:srgbClr val="AAC4E9"/>
    <a:srgbClr val="DF8C8C"/>
    <a:srgbClr val="D4D5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384CA2-DA26-4D7E-BFFC-E00C21B516AD}" v="1" dt="2024-10-09T05:25:06.846"/>
  </p1510:revLst>
</p1510:revInfo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9" autoAdjust="0"/>
    <p:restoredTop sz="89821" autoAdjust="0"/>
  </p:normalViewPr>
  <p:slideViewPr>
    <p:cSldViewPr snapToGrid="0" snapToObjects="1">
      <p:cViewPr varScale="1">
        <p:scale>
          <a:sx n="86" d="100"/>
          <a:sy n="86" d="100"/>
        </p:scale>
        <p:origin x="116" y="60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35" d="100"/>
          <a:sy n="35" d="100"/>
        </p:scale>
        <p:origin x="3474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备有药箱的家庭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没有</c:v>
                </c:pt>
                <c:pt idx="1">
                  <c:v>有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21.4</c:v>
                </c:pt>
                <c:pt idx="1">
                  <c:v>78.599999999999994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FD-4DBB-A517-5A98999C259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定期清理药箱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96F-40B4-9F51-5E01265E5AE9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96F-40B4-9F51-5E01265E5AE9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否</c:v>
                </c:pt>
                <c:pt idx="1">
                  <c:v>是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6F-40B4-9F51-5E01265E5AE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居民健康素养水平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2A4-440F-B8A6-9787F4BDE3A5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2A4-440F-B8A6-9787F4BDE3A5}"/>
              </c:ext>
            </c:extLst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无</c:v>
                </c:pt>
                <c:pt idx="1">
                  <c:v>有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70.3</c:v>
                </c:pt>
                <c:pt idx="1">
                  <c:v>29.7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2A4-440F-B8A6-9787F4BDE3A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具备基本医疗苏杨的居民比例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是</c:v>
                </c:pt>
                <c:pt idx="1">
                  <c:v>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90.44</c:v>
                </c:pt>
                <c:pt idx="1">
                  <c:v>9.56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FD-4DBB-A517-5A98999C259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CN" sz="1200"/>
            </a:lvl1pPr>
          </a:lstStyle>
          <a:p>
            <a:pPr rtl="0"/>
            <a:endParaRPr lang="zh-CN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CN" sz="1200"/>
            </a:lvl1pPr>
          </a:lstStyle>
          <a:p>
            <a:pPr rtl="0"/>
            <a:fld id="{2A002A03-A0BF-473B-B30B-780BD5201F9F}" type="datetimeyyyy">
              <a:rPr lang="zh-CN" altLang="en-US" smtClean="0"/>
              <a:t>2024年</a:t>
            </a:fld>
            <a:endParaRPr lang="zh-CN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CN" sz="1200"/>
            </a:lvl1pPr>
          </a:lstStyle>
          <a:p>
            <a:pPr rtl="0"/>
            <a:endParaRPr 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CN" sz="1200"/>
            </a:lvl1pPr>
          </a:lstStyle>
          <a:p>
            <a:pPr rtl="0"/>
            <a:fld id="{420BD0AB-C59E-4A46-83D3-F07787446BA0}" type="slidenum">
              <a:rPr lang="zh-CN" smtClean="0"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gif>
</file>

<file path=ppt/media/image17.png>
</file>

<file path=ppt/media/image18.png>
</file>

<file path=ppt/media/image19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lang="zh-CN" sz="600" kern="1200">
        <a:solidFill>
          <a:schemeClr val="tx1"/>
        </a:solidFill>
        <a:latin typeface="+mn-ea"/>
        <a:ea typeface="+mn-ea"/>
        <a:cs typeface="+mn-cs"/>
      </a:defRPr>
    </a:lvl1pPr>
    <a:lvl2pPr marL="228600" algn="l" defTabSz="457200" rtl="0" eaLnBrk="1" latinLnBrk="0" hangingPunct="1">
      <a:defRPr lang="zh-CN" sz="600" kern="1200">
        <a:solidFill>
          <a:schemeClr val="tx1"/>
        </a:solidFill>
        <a:latin typeface="+mn-ea"/>
        <a:ea typeface="+mn-ea"/>
        <a:cs typeface="+mn-cs"/>
      </a:defRPr>
    </a:lvl2pPr>
    <a:lvl3pPr marL="457200" algn="l" defTabSz="457200" rtl="0" eaLnBrk="1" latinLnBrk="0" hangingPunct="1">
      <a:defRPr lang="zh-CN" sz="600" kern="1200">
        <a:solidFill>
          <a:schemeClr val="tx1"/>
        </a:solidFill>
        <a:latin typeface="+mn-ea"/>
        <a:ea typeface="+mn-ea"/>
        <a:cs typeface="+mn-cs"/>
      </a:defRPr>
    </a:lvl3pPr>
    <a:lvl4pPr marL="685800" algn="l" defTabSz="457200" rtl="0" eaLnBrk="1" latinLnBrk="0" hangingPunct="1">
      <a:defRPr lang="zh-CN" sz="600" kern="1200">
        <a:solidFill>
          <a:schemeClr val="tx1"/>
        </a:solidFill>
        <a:latin typeface="+mn-ea"/>
        <a:ea typeface="+mn-ea"/>
        <a:cs typeface="+mn-cs"/>
      </a:defRPr>
    </a:lvl4pPr>
    <a:lvl5pPr marL="914400" algn="l" defTabSz="457200" rtl="0" eaLnBrk="1" latinLnBrk="0" hangingPunct="1">
      <a:defRPr lang="zh-CN" sz="600" kern="1200">
        <a:solidFill>
          <a:schemeClr val="tx1"/>
        </a:solidFill>
        <a:latin typeface="+mn-ea"/>
        <a:ea typeface="+mn-ea"/>
        <a:cs typeface="+mn-cs"/>
      </a:defRPr>
    </a:lvl5pPr>
    <a:lvl6pPr marL="1143000" algn="l" defTabSz="457200" rtl="0" eaLnBrk="1" latinLnBrk="0" hangingPunct="1">
      <a:defRPr lang="zh-CN" sz="600" kern="1200">
        <a:solidFill>
          <a:schemeClr val="tx1"/>
        </a:solidFill>
        <a:latin typeface="+mn-ea"/>
        <a:ea typeface="+mn-ea"/>
        <a:cs typeface="+mn-cs"/>
      </a:defRPr>
    </a:lvl6pPr>
    <a:lvl7pPr marL="1371600" algn="l" defTabSz="457200" rtl="0" eaLnBrk="1" latinLnBrk="0" hangingPunct="1">
      <a:defRPr lang="zh-CN" sz="600" kern="1200">
        <a:solidFill>
          <a:schemeClr val="tx1"/>
        </a:solidFill>
        <a:latin typeface="+mn-ea"/>
        <a:ea typeface="+mn-ea"/>
        <a:cs typeface="+mn-cs"/>
      </a:defRPr>
    </a:lvl7pPr>
    <a:lvl8pPr marL="1600200" algn="l" defTabSz="457200" rtl="0" eaLnBrk="1" latinLnBrk="0" hangingPunct="1">
      <a:defRPr lang="zh-CN" sz="600" kern="1200">
        <a:solidFill>
          <a:schemeClr val="tx1"/>
        </a:solidFill>
        <a:latin typeface="+mn-ea"/>
        <a:ea typeface="+mn-ea"/>
        <a:cs typeface="+mn-cs"/>
      </a:defRPr>
    </a:lvl8pPr>
    <a:lvl9pPr marL="1828800" algn="l" defTabSz="457200" rtl="0" eaLnBrk="1" latinLnBrk="0" hangingPunct="1">
      <a:defRPr lang="zh-CN" sz="600" kern="1200">
        <a:solidFill>
          <a:schemeClr val="tx1"/>
        </a:solidFill>
        <a:latin typeface="+mn-ea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136394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dirty="0"/>
              <a:t>提一下市场上已有的 </a:t>
            </a:r>
            <a:r>
              <a:rPr lang="en-US" altLang="zh-CN" dirty="0"/>
              <a:t>App </a:t>
            </a:r>
            <a:r>
              <a:rPr lang="zh-CN" altLang="en-US" dirty="0"/>
              <a:t>不火，以及我们会在开发过程中实时考虑如何解决这件事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110138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dirty="0"/>
              <a:t>提一下市场上已有的 </a:t>
            </a:r>
            <a:r>
              <a:rPr lang="en-US" altLang="zh-CN" dirty="0"/>
              <a:t>App </a:t>
            </a:r>
            <a:r>
              <a:rPr lang="zh-CN" altLang="en-US" dirty="0"/>
              <a:t>不火，以及我们会在开发过程中实时考虑如何解决这件事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802220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931307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根据</a:t>
            </a:r>
            <a:r>
              <a:rPr lang="en-US" altLang="zh-CN" dirty="0"/>
              <a:t>《</a:t>
            </a:r>
            <a:r>
              <a:rPr lang="zh-CN" altLang="en-US" dirty="0"/>
              <a:t>中国家庭过期药品回收白皮书</a:t>
            </a:r>
            <a:r>
              <a:rPr lang="en-US" altLang="zh-CN" dirty="0"/>
              <a:t>》</a:t>
            </a:r>
            <a:r>
              <a:rPr lang="zh-CN" altLang="en-US" dirty="0"/>
              <a:t>，我国约有</a:t>
            </a:r>
            <a:r>
              <a:rPr lang="en-US" altLang="zh-CN" dirty="0">
                <a:solidFill>
                  <a:srgbClr val="FF0000"/>
                </a:solidFill>
              </a:rPr>
              <a:t>78.6%</a:t>
            </a:r>
            <a:r>
              <a:rPr lang="zh-CN" altLang="en-US" dirty="0"/>
              <a:t>的家庭备有家庭小药箱，却仅有</a:t>
            </a:r>
            <a:r>
              <a:rPr lang="en-US" altLang="zh-CN" dirty="0">
                <a:solidFill>
                  <a:srgbClr val="FF0000"/>
                </a:solidFill>
              </a:rPr>
              <a:t>20%</a:t>
            </a:r>
            <a:r>
              <a:rPr lang="zh-CN" altLang="en-US" dirty="0">
                <a:solidFill>
                  <a:srgbClr val="FF0000"/>
                </a:solidFill>
              </a:rPr>
              <a:t>不到</a:t>
            </a:r>
            <a:r>
              <a:rPr lang="zh-CN" altLang="en-US" dirty="0"/>
              <a:t>的家庭有定期清理药箱的习惯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49742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dirty="0"/>
              <a:t>中国每年因此造成 </a:t>
            </a:r>
            <a:r>
              <a:rPr lang="en-US" altLang="zh-CN" dirty="0">
                <a:solidFill>
                  <a:srgbClr val="FF0000"/>
                </a:solidFill>
              </a:rPr>
              <a:t>1.5 </a:t>
            </a:r>
            <a:r>
              <a:rPr lang="zh-CN" altLang="en-US" dirty="0">
                <a:solidFill>
                  <a:srgbClr val="FF0000"/>
                </a:solidFill>
              </a:rPr>
              <a:t>万吨</a:t>
            </a:r>
            <a:r>
              <a:rPr lang="zh-CN" altLang="en-US" dirty="0"/>
              <a:t>药品过期浪费，服用过期药品有健康风险，建立合理的药品管理和过期提醒显得尤为重要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75746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i="1" dirty="0"/>
              <a:t>2012</a:t>
            </a:r>
            <a:r>
              <a:rPr lang="zh-CN" altLang="en-US" i="1" dirty="0"/>
              <a:t>年，</a:t>
            </a:r>
            <a:r>
              <a:rPr lang="zh-CN" altLang="en-US" dirty="0"/>
              <a:t>全国居民健康素养监测数据显示，具备包括合理用药在内基本医疗素养的居民比例仅为</a:t>
            </a:r>
            <a:r>
              <a:rPr lang="en-US" altLang="zh-CN" dirty="0">
                <a:solidFill>
                  <a:srgbClr val="FF0000"/>
                </a:solidFill>
              </a:rPr>
              <a:t>9.56% </a:t>
            </a:r>
            <a:r>
              <a:rPr lang="zh-CN" altLang="en-US" dirty="0"/>
              <a:t>。</a:t>
            </a:r>
            <a:r>
              <a:rPr lang="en-US" altLang="zh-CN" i="1" dirty="0"/>
              <a:t>2023</a:t>
            </a:r>
            <a:r>
              <a:rPr lang="zh-CN" altLang="en-US" i="1" dirty="0"/>
              <a:t>年</a:t>
            </a:r>
            <a:r>
              <a:rPr lang="zh-CN" altLang="en-US" dirty="0"/>
              <a:t>，我国居民健康素养水平达到</a:t>
            </a:r>
            <a:r>
              <a:rPr lang="en-US" altLang="zh-CN" dirty="0">
                <a:solidFill>
                  <a:srgbClr val="FF0000"/>
                </a:solidFill>
              </a:rPr>
              <a:t>29.70%</a:t>
            </a:r>
            <a:r>
              <a:rPr lang="zh-CN" altLang="en-US" dirty="0"/>
              <a:t> 。表明正确的用药指导仍然尤为重要</a:t>
            </a:r>
            <a:endParaRPr lang="en-US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6707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649742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068653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 rtlCol="0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77914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像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20" name="任意多边形：形状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8" name="任意多边形：形状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zh-CN" sz="3600"/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日程表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(F)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/>
          </a:p>
        </p:txBody>
      </p:sp>
      <p:sp>
        <p:nvSpPr>
          <p:cNvPr id="10" name="任意多边形(F)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0" name="图像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 rtlCol="0"/>
          <a:lstStyle>
            <a:lvl1pPr algn="l">
              <a:lnSpc>
                <a:spcPct val="100000"/>
              </a:lnSpc>
              <a:defRPr lang="zh-CN" sz="3600">
                <a:solidFill>
                  <a:schemeClr val="accent6"/>
                </a:solidFill>
              </a:defRPr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4" name="文本占位符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rtlCol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lang="zh-CN" sz="1800"/>
            </a:lvl1pPr>
          </a:lstStyle>
          <a:p>
            <a:pPr rtl="0"/>
            <a:r>
              <a:rPr lang="zh-CN" dirty="0"/>
              <a:t>单击此处添加副标题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 rtlCol="0">
            <a:normAutofit/>
          </a:bodyPr>
          <a:lstStyle>
            <a:lvl1pPr>
              <a:defRPr lang="zh-CN" sz="1800"/>
            </a:lvl1pPr>
            <a:lvl2pPr>
              <a:defRPr lang="zh-CN" sz="1800"/>
            </a:lvl2pPr>
            <a:lvl3pPr>
              <a:defRPr lang="zh-CN" sz="1800"/>
            </a:lvl3pPr>
            <a:lvl4pPr>
              <a:defRPr lang="zh-CN" sz="1800"/>
            </a:lvl4pPr>
            <a:lvl5pPr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20" name="灯片编号占位符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lvl1pPr>
              <a:defRPr lang="zh-CN" sz="1600" b="1">
                <a:latin typeface="+mj-ea"/>
                <a:ea typeface="+mj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汇总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形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 rtlCol="0">
            <a:noAutofit/>
          </a:bodyPr>
          <a:lstStyle>
            <a:lvl1pPr algn="l">
              <a:lnSpc>
                <a:spcPct val="100000"/>
              </a:lnSpc>
              <a:defRPr lang="zh-CN" sz="3600" b="1"/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49" name="任意多边形(F)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16" name="内容占位符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 rtlCol="0">
            <a:normAutofit/>
          </a:bodyPr>
          <a:lstStyle>
            <a:lvl1pPr>
              <a:spcBef>
                <a:spcPts val="1000"/>
              </a:spcBef>
              <a:defRPr lang="zh-CN" sz="1800"/>
            </a:lvl1pPr>
            <a:lvl2pPr>
              <a:spcBef>
                <a:spcPts val="1000"/>
              </a:spcBef>
              <a:defRPr lang="zh-CN" sz="1800"/>
            </a:lvl2pPr>
            <a:lvl3pPr>
              <a:spcBef>
                <a:spcPts val="1000"/>
              </a:spcBef>
              <a:defRPr lang="zh-CN" sz="1800"/>
            </a:lvl3pPr>
            <a:lvl4pPr>
              <a:spcBef>
                <a:spcPts val="1000"/>
              </a:spcBef>
              <a:defRPr lang="zh-CN" sz="1800"/>
            </a:lvl4pPr>
            <a:lvl5pPr>
              <a:spcBef>
                <a:spcPts val="10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8" name="内容占位符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 rtlCol="0">
            <a:normAutofit/>
          </a:bodyPr>
          <a:lstStyle>
            <a:lvl1pPr>
              <a:spcBef>
                <a:spcPts val="1000"/>
              </a:spcBef>
              <a:defRPr lang="zh-CN" sz="1800"/>
            </a:lvl1pPr>
            <a:lvl2pPr>
              <a:spcBef>
                <a:spcPts val="1000"/>
              </a:spcBef>
              <a:defRPr lang="zh-CN" sz="1800"/>
            </a:lvl2pPr>
            <a:lvl3pPr>
              <a:spcBef>
                <a:spcPts val="1000"/>
              </a:spcBef>
              <a:defRPr lang="zh-CN" sz="1800"/>
            </a:lvl3pPr>
            <a:lvl4pPr>
              <a:spcBef>
                <a:spcPts val="1000"/>
              </a:spcBef>
              <a:defRPr lang="zh-CN" sz="1800"/>
            </a:lvl4pPr>
            <a:lvl5pPr>
              <a:spcBef>
                <a:spcPts val="10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27" name="灯片编号占位符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 rtlCol="0"/>
          <a:lstStyle>
            <a:lvl1pPr>
              <a:defRPr lang="zh-CN" sz="1600" b="1">
                <a:latin typeface="+mj-ea"/>
                <a:ea typeface="+mj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  <p:pic>
        <p:nvPicPr>
          <p:cNvPr id="43" name="图形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图形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图像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日程表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长方形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sz="450" dirty="0"/>
          </a:p>
        </p:txBody>
      </p:sp>
      <p:sp>
        <p:nvSpPr>
          <p:cNvPr id="34" name="长方形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sz="1600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 rtlCol="0"/>
          <a:lstStyle>
            <a:lvl1pPr algn="ctr">
              <a:lnSpc>
                <a:spcPct val="100000"/>
              </a:lnSpc>
              <a:defRPr lang="zh-CN" sz="3600">
                <a:solidFill>
                  <a:schemeClr val="accent6"/>
                </a:solidFill>
              </a:defRPr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14" name="内容占位符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 rtlCol="0">
            <a:normAutofit/>
          </a:bodyPr>
          <a:lstStyle>
            <a:lvl1pPr>
              <a:spcBef>
                <a:spcPts val="1000"/>
              </a:spcBef>
              <a:defRPr lang="zh-CN" sz="1800"/>
            </a:lvl1pPr>
            <a:lvl2pPr>
              <a:spcBef>
                <a:spcPts val="1000"/>
              </a:spcBef>
              <a:defRPr lang="zh-CN" sz="1800"/>
            </a:lvl2pPr>
            <a:lvl3pPr>
              <a:spcBef>
                <a:spcPts val="1000"/>
              </a:spcBef>
              <a:defRPr lang="zh-CN" sz="1800"/>
            </a:lvl3pPr>
            <a:lvl4pPr>
              <a:spcBef>
                <a:spcPts val="1000"/>
              </a:spcBef>
              <a:defRPr lang="zh-CN" sz="1800"/>
            </a:lvl4pPr>
            <a:lvl5pPr>
              <a:spcBef>
                <a:spcPts val="10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6" name="灯片编号占位符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lvl1pPr>
              <a:defRPr lang="zh-CN" sz="1600" b="1">
                <a:latin typeface="+mj-ea"/>
                <a:ea typeface="+mj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语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9" name="任意多边形：形状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pic>
        <p:nvPicPr>
          <p:cNvPr id="9" name="图像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rtlCol="0" anchor="b" anchorCtr="0">
            <a:noAutofit/>
          </a:bodyPr>
          <a:lstStyle>
            <a:lvl1pPr algn="l">
              <a:lnSpc>
                <a:spcPct val="100000"/>
              </a:lnSpc>
              <a:defRPr lang="zh-CN" sz="3600"/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6" name="副标题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rtlCol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lang="zh-CN" sz="2400"/>
            </a:lvl1pPr>
            <a:lvl2pPr marL="457200" indent="0" algn="ctr">
              <a:buNone/>
              <a:defRPr lang="zh-CN" sz="2000"/>
            </a:lvl2pPr>
            <a:lvl3pPr marL="914400" indent="0" algn="ctr">
              <a:buNone/>
              <a:defRPr lang="zh-CN" sz="1800"/>
            </a:lvl3pPr>
            <a:lvl4pPr marL="1371600" indent="0" algn="ctr">
              <a:buNone/>
              <a:defRPr lang="zh-CN" sz="1600"/>
            </a:lvl4pPr>
            <a:lvl5pPr marL="1828800" indent="0" algn="ctr">
              <a:buNone/>
              <a:defRPr lang="zh-CN" sz="1600"/>
            </a:lvl5pPr>
            <a:lvl6pPr marL="2286000" indent="0" algn="ctr">
              <a:buNone/>
              <a:defRPr lang="zh-CN" sz="1600"/>
            </a:lvl6pPr>
            <a:lvl7pPr marL="2743200" indent="0" algn="ctr">
              <a:buNone/>
              <a:defRPr lang="zh-CN" sz="1600"/>
            </a:lvl7pPr>
            <a:lvl8pPr marL="3200400" indent="0" algn="ctr">
              <a:buNone/>
              <a:defRPr lang="zh-CN" sz="1600"/>
            </a:lvl8pPr>
            <a:lvl9pPr marL="3657600" indent="0" algn="ctr">
              <a:buNone/>
              <a:defRPr lang="zh-CN" sz="1600"/>
            </a:lvl9pPr>
          </a:lstStyle>
          <a:p>
            <a:pPr rtl="0"/>
            <a:r>
              <a:rPr lang="zh-CN" dirty="0"/>
              <a:t>单击此处添加副标题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：形状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9" name="任意多边形：形状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 rtlCol="0" anchor="ctr" anchorCtr="0"/>
          <a:lstStyle>
            <a:defPPr>
              <a:defRPr lang="zh-CN"/>
            </a:def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zh-CN">
                <a:latin typeface="+mn-ea"/>
                <a:ea typeface="+mn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：形状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8" name="任意多边形：形状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zh-CN">
                <a:latin typeface="+mn-ea"/>
                <a:ea typeface="+mn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：形状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rtlCol="0" anchor="b"/>
          <a:lstStyle>
            <a:lvl1pPr>
              <a:lnSpc>
                <a:spcPct val="100000"/>
              </a:lnSpc>
              <a:defRPr lang="zh-CN" sz="3200"/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zh-CN">
                <a:latin typeface="+mn-ea"/>
                <a:ea typeface="+mn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 rtlCol="0"/>
          <a:lstStyle>
            <a:lvl1pPr marL="0" indent="0">
              <a:buNone/>
              <a:defRPr lang="zh-CN" sz="1600"/>
            </a:lvl1pPr>
            <a:lvl2pPr marL="457200" indent="0">
              <a:buNone/>
              <a:defRPr lang="zh-CN" sz="1400"/>
            </a:lvl2pPr>
            <a:lvl3pPr marL="914400" indent="0">
              <a:buNone/>
              <a:defRPr lang="zh-CN" sz="1200"/>
            </a:lvl3pPr>
            <a:lvl4pPr marL="1371600" indent="0">
              <a:buNone/>
              <a:defRPr lang="zh-CN" sz="1000"/>
            </a:lvl4pPr>
            <a:lvl5pPr marL="1828800" indent="0">
              <a:buNone/>
              <a:defRPr lang="zh-CN" sz="1000"/>
            </a:lvl5pPr>
            <a:lvl6pPr marL="2286000" indent="0">
              <a:buNone/>
              <a:defRPr lang="zh-CN" sz="1000"/>
            </a:lvl6pPr>
            <a:lvl7pPr marL="2743200" indent="0">
              <a:buNone/>
              <a:defRPr lang="zh-CN" sz="1000"/>
            </a:lvl7pPr>
            <a:lvl8pPr marL="3200400" indent="0">
              <a:buNone/>
              <a:defRPr lang="zh-CN" sz="1000"/>
            </a:lvl8pPr>
            <a:lvl9pPr marL="3657600" indent="0">
              <a:buNone/>
              <a:defRPr lang="zh-CN" sz="1000"/>
            </a:lvl9pPr>
          </a:lstStyle>
          <a:p>
            <a:pPr lvl="0" rtl="0"/>
            <a:r>
              <a:rPr lang="zh-CN" dirty="0"/>
              <a:t>单击此处添加文本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 rtlCol="0"/>
          <a:lstStyle>
            <a:lvl1pPr>
              <a:defRPr lang="zh-CN" sz="3200"/>
            </a:lvl1pPr>
            <a:lvl2pPr>
              <a:defRPr lang="zh-CN" sz="2800"/>
            </a:lvl2pPr>
            <a:lvl3pPr>
              <a:defRPr lang="zh-CN" sz="2400"/>
            </a:lvl3pPr>
            <a:lvl4pPr>
              <a:defRPr lang="zh-CN" sz="2000"/>
            </a:lvl4pPr>
            <a:lvl5pPr>
              <a:defRPr lang="zh-CN" sz="2000"/>
            </a:lvl5pPr>
            <a:lvl6pPr>
              <a:defRPr lang="zh-CN" sz="2000"/>
            </a:lvl6pPr>
            <a:lvl7pPr>
              <a:defRPr lang="zh-CN" sz="2000"/>
            </a:lvl7pPr>
            <a:lvl8pPr>
              <a:defRPr lang="zh-CN" sz="2000"/>
            </a:lvl8pPr>
            <a:lvl9pPr>
              <a:defRPr lang="zh-CN" sz="2000"/>
            </a:lvl9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：形状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rtlCol="0" anchor="b"/>
          <a:lstStyle>
            <a:lvl1pPr>
              <a:lnSpc>
                <a:spcPct val="100000"/>
              </a:lnSpc>
              <a:defRPr lang="zh-CN" sz="3200"/>
            </a:lvl1pPr>
          </a:lstStyle>
          <a:p>
            <a:pPr rtl="0"/>
            <a:r>
              <a:rPr lang="zh-CN" b="1"/>
              <a:t>单击此处添加标题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zh-CN">
                <a:latin typeface="+mn-ea"/>
                <a:ea typeface="+mn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 rtlCol="0"/>
          <a:lstStyle>
            <a:lvl1pPr marL="0" indent="0">
              <a:buNone/>
              <a:defRPr lang="zh-CN" sz="1600"/>
            </a:lvl1pPr>
            <a:lvl2pPr marL="457200" indent="0">
              <a:buNone/>
              <a:defRPr lang="zh-CN" sz="1400"/>
            </a:lvl2pPr>
            <a:lvl3pPr marL="914400" indent="0">
              <a:buNone/>
              <a:defRPr lang="zh-CN" sz="1200"/>
            </a:lvl3pPr>
            <a:lvl4pPr marL="1371600" indent="0">
              <a:buNone/>
              <a:defRPr lang="zh-CN" sz="1000"/>
            </a:lvl4pPr>
            <a:lvl5pPr marL="1828800" indent="0">
              <a:buNone/>
              <a:defRPr lang="zh-CN" sz="1000"/>
            </a:lvl5pPr>
            <a:lvl6pPr marL="2286000" indent="0">
              <a:buNone/>
              <a:defRPr lang="zh-CN" sz="1000"/>
            </a:lvl6pPr>
            <a:lvl7pPr marL="2743200" indent="0">
              <a:buNone/>
              <a:defRPr lang="zh-CN" sz="1000"/>
            </a:lvl7pPr>
            <a:lvl8pPr marL="3200400" indent="0">
              <a:buNone/>
              <a:defRPr lang="zh-CN" sz="1000"/>
            </a:lvl8pPr>
            <a:lvl9pPr marL="3657600" indent="0">
              <a:buNone/>
              <a:defRPr lang="zh-CN" sz="1000"/>
            </a:lvl9pPr>
          </a:lstStyle>
          <a:p>
            <a:pPr lvl="0" rtl="0"/>
            <a:r>
              <a:rPr lang="zh-CN" dirty="0"/>
              <a:t>单击此处添加文本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lang="zh-CN" sz="2800"/>
            </a:lvl1pPr>
            <a:lvl2pPr marL="457200" indent="0">
              <a:buNone/>
              <a:defRPr lang="zh-CN" sz="2800"/>
            </a:lvl2pPr>
            <a:lvl3pPr marL="914400" indent="0">
              <a:buNone/>
              <a:defRPr lang="zh-CN" sz="2400"/>
            </a:lvl3pPr>
            <a:lvl4pPr marL="1371600" indent="0">
              <a:buNone/>
              <a:defRPr lang="zh-CN" sz="2000"/>
            </a:lvl4pPr>
            <a:lvl5pPr marL="1828800" indent="0">
              <a:buNone/>
              <a:defRPr lang="zh-CN" sz="2000"/>
            </a:lvl5pPr>
            <a:lvl6pPr marL="2286000" indent="0">
              <a:buNone/>
              <a:defRPr lang="zh-CN" sz="2000"/>
            </a:lvl6pPr>
            <a:lvl7pPr marL="2743200" indent="0">
              <a:buNone/>
              <a:defRPr lang="zh-CN" sz="2000"/>
            </a:lvl7pPr>
            <a:lvl8pPr marL="3200400" indent="0">
              <a:buNone/>
              <a:defRPr lang="zh-CN" sz="2000"/>
            </a:lvl8pPr>
            <a:lvl9pPr marL="3657600" indent="0">
              <a:buNone/>
              <a:defRPr lang="zh-CN" sz="2000"/>
            </a:lvl9pPr>
          </a:lstStyle>
          <a:p>
            <a:pPr rtl="0"/>
            <a:r>
              <a:rPr lang="zh-CN" dirty="0"/>
              <a:t>单击此处添加图片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议程​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任意多边形(F)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8" name="任意多边形(F)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grpSp>
        <p:nvGrpSpPr>
          <p:cNvPr id="9" name="组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任意多边形(F)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  <p:sp>
          <p:nvSpPr>
            <p:cNvPr id="11" name="任意多边形(F)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sp>
        <p:nvSpPr>
          <p:cNvPr id="14" name="图像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 rtlCol="0">
            <a:noAutofit/>
          </a:bodyPr>
          <a:lstStyle>
            <a:lvl1pPr algn="l">
              <a:lnSpc>
                <a:spcPct val="100000"/>
              </a:lnSpc>
              <a:defRPr lang="zh-CN" sz="3600"/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 rtlCol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lang="zh-CN" sz="2400"/>
            </a:lvl1pPr>
            <a:lvl2pPr marL="347472">
              <a:lnSpc>
                <a:spcPct val="150000"/>
              </a:lnSpc>
              <a:spcBef>
                <a:spcPts val="0"/>
              </a:spcBef>
              <a:defRPr lang="zh-CN" sz="2000"/>
            </a:lvl2pPr>
            <a:lvl3pPr marL="685800">
              <a:lnSpc>
                <a:spcPct val="150000"/>
              </a:lnSpc>
              <a:spcBef>
                <a:spcPts val="0"/>
              </a:spcBef>
              <a:defRPr lang="zh-CN" sz="1800"/>
            </a:lvl3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lvl1pPr>
              <a:defRPr lang="zh-CN" sz="1600" b="1">
                <a:latin typeface="+mj-ea"/>
                <a:ea typeface="+mj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简介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sz="450" dirty="0"/>
          </a:p>
        </p:txBody>
      </p:sp>
      <p:sp>
        <p:nvSpPr>
          <p:cNvPr id="6" name="长方形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sz="1600" dirty="0"/>
          </a:p>
        </p:txBody>
      </p:sp>
      <p:grpSp>
        <p:nvGrpSpPr>
          <p:cNvPr id="18" name="组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任意多边形：形状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</a:lstStyle>
            <a:p>
              <a:pPr lvl="0" rtl="0"/>
              <a:endParaRPr lang="zh-CN" dirty="0"/>
            </a:p>
          </p:txBody>
        </p:sp>
        <p:sp>
          <p:nvSpPr>
            <p:cNvPr id="15" name="任意多边形：形状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</a:lstStyle>
            <a:p>
              <a:pPr lvl="0" rtl="0"/>
              <a:endParaRPr lang="zh-CN" dirty="0">
                <a:solidFill>
                  <a:schemeClr val="tx1"/>
                </a:solidFill>
              </a:endParaRPr>
            </a:p>
          </p:txBody>
        </p:sp>
        <p:sp>
          <p:nvSpPr>
            <p:cNvPr id="16" name="图像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rtlCol="0" anchor="ctr">
            <a:noAutofit/>
          </a:bodyPr>
          <a:lstStyle>
            <a:lvl1pPr algn="l">
              <a:lnSpc>
                <a:spcPct val="100000"/>
              </a:lnSpc>
              <a:defRPr lang="zh-CN" sz="3600" b="1"/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8" name="图片占位符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 rtlCol="0">
            <a:normAutofit/>
          </a:bodyPr>
          <a:lstStyle>
            <a:lvl1pPr marL="0" indent="0">
              <a:buNone/>
              <a:defRPr lang="zh-CN" sz="1800"/>
            </a:lvl1pPr>
          </a:lstStyle>
          <a:p>
            <a:pPr lvl="0" rtl="0"/>
            <a:r>
              <a:rPr lang="zh-CN" dirty="0"/>
              <a:t>单击此处添加图片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长方形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sz="450" dirty="0"/>
          </a:p>
        </p:txBody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sz="1600" dirty="0"/>
          </a:p>
        </p:txBody>
      </p:sp>
      <p:sp>
        <p:nvSpPr>
          <p:cNvPr id="36" name="任意多边形(F)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33" name="任意多边形(F)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</a:lstStyle>
          <a:p>
            <a:pPr lvl="0" algn="ctr" rtl="0"/>
            <a:endParaRPr lang="zh-CN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 rtlCol="0">
            <a:noAutofit/>
          </a:bodyPr>
          <a:lstStyle>
            <a:lvl1pPr algn="l">
              <a:lnSpc>
                <a:spcPct val="100000"/>
              </a:lnSpc>
              <a:defRPr lang="zh-CN" sz="3600"/>
            </a:lvl1pPr>
          </a:lstStyle>
          <a:p>
            <a:pPr rtl="0"/>
            <a:r>
              <a:rPr lang="zh-CN" b="1" dirty="0"/>
              <a:t>单击此处添加文本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zh-CN" sz="2400"/>
            </a:lvl1pPr>
            <a:lvl2pPr marL="347472">
              <a:lnSpc>
                <a:spcPct val="100000"/>
              </a:lnSpc>
              <a:spcBef>
                <a:spcPts val="0"/>
              </a:spcBef>
              <a:defRPr lang="zh-CN" sz="2400"/>
            </a:lvl2pPr>
            <a:lvl3pPr marL="685800">
              <a:lnSpc>
                <a:spcPct val="100000"/>
              </a:lnSpc>
              <a:spcBef>
                <a:spcPts val="0"/>
              </a:spcBef>
              <a:defRPr lang="zh-CN" sz="2400"/>
            </a:lvl3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</p:txBody>
      </p:sp>
      <p:sp>
        <p:nvSpPr>
          <p:cNvPr id="52" name="图片占位符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 rtlCol="0">
            <a:normAutofit/>
          </a:bodyPr>
          <a:lstStyle>
            <a:lvl1pPr marL="0" indent="0">
              <a:buNone/>
              <a:defRPr lang="zh-CN" sz="1800"/>
            </a:lvl1pPr>
          </a:lstStyle>
          <a:p>
            <a:pPr lvl="0" rtl="0"/>
            <a:r>
              <a:rPr lang="zh-CN" dirty="0"/>
              <a:t>单击此处添加图片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图像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53" name="任意多边形：形状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29" name="任意多边形(F)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31" name="任意多边形(F)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33" name="图像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rtlCol="0" anchor="b" anchorCtr="0">
            <a:noAutofit/>
          </a:bodyPr>
          <a:lstStyle>
            <a:lvl1pPr algn="l">
              <a:lnSpc>
                <a:spcPct val="100000"/>
              </a:lnSpc>
              <a:defRPr lang="zh-CN" sz="3600" b="1">
                <a:latin typeface="+mj-ea"/>
                <a:ea typeface="+mj-ea"/>
                <a:cs typeface="Arial" panose="020B0604020202020204" pitchFamily="34" charset="0"/>
              </a:defRPr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13" name="内容占位符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 rtlCol="0">
            <a:normAutofit/>
          </a:bodyPr>
          <a:lstStyle>
            <a:lvl1pPr>
              <a:spcBef>
                <a:spcPts val="1000"/>
              </a:spcBef>
              <a:defRPr lang="zh-CN" sz="1800"/>
            </a:lvl1pPr>
            <a:lvl2pPr>
              <a:spcBef>
                <a:spcPts val="1000"/>
              </a:spcBef>
              <a:defRPr lang="zh-CN" sz="1800"/>
            </a:lvl2pPr>
            <a:lvl3pPr>
              <a:spcBef>
                <a:spcPts val="1000"/>
              </a:spcBef>
              <a:defRPr lang="zh-CN" sz="1800"/>
            </a:lvl3pPr>
            <a:lvl4pPr>
              <a:spcBef>
                <a:spcPts val="1000"/>
              </a:spcBef>
              <a:defRPr lang="zh-CN" sz="1800"/>
            </a:lvl4pPr>
            <a:lvl5pPr>
              <a:spcBef>
                <a:spcPts val="10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18" name="灯片编号占位符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lvl1pPr>
              <a:defRPr lang="zh-CN" sz="1600" b="1">
                <a:latin typeface="+mj-ea"/>
                <a:ea typeface="+mj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比较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 rtlCol="0">
            <a:noAutofit/>
          </a:bodyPr>
          <a:lstStyle>
            <a:lvl1pPr algn="l">
              <a:lnSpc>
                <a:spcPct val="100000"/>
              </a:lnSpc>
              <a:defRPr lang="zh-CN" sz="3600"/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11" name="图像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pic>
        <p:nvPicPr>
          <p:cNvPr id="13" name="图像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任意多边形：形状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17" name="图像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pic>
        <p:nvPicPr>
          <p:cNvPr id="19" name="图像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灯片编号占位符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 rtlCol="0"/>
          <a:lstStyle>
            <a:lvl1pPr>
              <a:defRPr lang="zh-CN" sz="1600" b="1">
                <a:latin typeface="+mj-ea"/>
                <a:ea typeface="+mj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zh-CN" sz="2400"/>
            </a:lvl1pPr>
            <a:lvl2pPr marL="347472">
              <a:lnSpc>
                <a:spcPct val="100000"/>
              </a:lnSpc>
              <a:spcBef>
                <a:spcPts val="0"/>
              </a:spcBef>
              <a:defRPr lang="zh-CN" sz="2400"/>
            </a:lvl2pPr>
            <a:lvl3pPr marL="685800">
              <a:lnSpc>
                <a:spcPct val="100000"/>
              </a:lnSpc>
              <a:spcBef>
                <a:spcPts val="0"/>
              </a:spcBef>
              <a:defRPr lang="zh-CN" sz="2400"/>
            </a:lvl3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(F)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8" name="任意多边形(F)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4" name="任意多边形(F)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16" name="任意多边形(F)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</a:lstStyle>
          <a:p>
            <a:pPr lvl="0" rtl="0"/>
            <a:endParaRPr lang="zh-CN" dirty="0">
              <a:solidFill>
                <a:schemeClr val="tx1"/>
              </a:solidFill>
            </a:endParaRPr>
          </a:p>
        </p:txBody>
      </p:sp>
      <p:sp>
        <p:nvSpPr>
          <p:cNvPr id="20" name="标题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 rtlCol="0">
            <a:noAutofit/>
          </a:bodyPr>
          <a:lstStyle>
            <a:lvl1pPr algn="l">
              <a:lnSpc>
                <a:spcPct val="100000"/>
              </a:lnSpc>
              <a:defRPr lang="zh-CN" sz="3600"/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19" name="灯片编号占位符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 rtlCol="0"/>
          <a:lstStyle>
            <a:lvl1pPr>
              <a:defRPr lang="zh-CN" sz="1600" b="1">
                <a:latin typeface="+mj-ea"/>
                <a:ea typeface="+mj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23" name="内容占位符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1000"/>
              </a:spcBef>
              <a:buNone/>
              <a:defRPr lang="zh-CN" sz="1800"/>
            </a:lvl1pPr>
            <a:lvl2pPr marL="283464" indent="-283464">
              <a:spcBef>
                <a:spcPts val="1000"/>
              </a:spcBef>
              <a:defRPr lang="zh-CN" sz="1800"/>
            </a:lvl2pPr>
            <a:lvl3pPr marL="283464" indent="-283464">
              <a:spcBef>
                <a:spcPts val="1000"/>
              </a:spcBef>
              <a:defRPr lang="zh-CN" sz="1800"/>
            </a:lvl3pPr>
            <a:lvl4pPr marL="283464" indent="-283464">
              <a:spcBef>
                <a:spcPts val="1000"/>
              </a:spcBef>
              <a:defRPr lang="zh-CN" sz="1800"/>
            </a:lvl4pPr>
            <a:lvl5pPr marL="283464" indent="-283464">
              <a:spcBef>
                <a:spcPts val="10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25" name="内容占位符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1000"/>
              </a:spcBef>
              <a:buNone/>
              <a:defRPr lang="zh-CN" sz="1800"/>
            </a:lvl1pPr>
            <a:lvl2pPr marL="283464" indent="-283464">
              <a:spcBef>
                <a:spcPts val="1000"/>
              </a:spcBef>
              <a:defRPr lang="zh-CN" sz="1800"/>
            </a:lvl2pPr>
            <a:lvl3pPr marL="283464" indent="-283464">
              <a:spcBef>
                <a:spcPts val="1000"/>
              </a:spcBef>
              <a:defRPr lang="zh-CN" sz="1800"/>
            </a:lvl3pPr>
            <a:lvl4pPr marL="283464" indent="-283464">
              <a:spcBef>
                <a:spcPts val="1000"/>
              </a:spcBef>
              <a:defRPr lang="zh-CN" sz="1800"/>
            </a:lvl4pPr>
            <a:lvl5pPr marL="283464" indent="-283464">
              <a:spcBef>
                <a:spcPts val="10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日程表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长方形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CN"/>
            </a:defPPr>
          </a:lstStyle>
          <a:p>
            <a:pPr algn="ctr" rtl="0"/>
            <a:endParaRPr lang="zh-CN" sz="450" dirty="0"/>
          </a:p>
        </p:txBody>
      </p:sp>
      <p:sp>
        <p:nvSpPr>
          <p:cNvPr id="34" name="长方形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</a:lstStyle>
          <a:p>
            <a:pPr algn="ctr" rtl="0"/>
            <a:endParaRPr lang="zh-CN" sz="1600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 rtlCol="0"/>
          <a:lstStyle>
            <a:lvl1pPr algn="l">
              <a:lnSpc>
                <a:spcPct val="100000"/>
              </a:lnSpc>
              <a:defRPr lang="zh-CN" sz="3600">
                <a:solidFill>
                  <a:schemeClr val="accent6"/>
                </a:solidFill>
              </a:defRPr>
            </a:lvl1pPr>
          </a:lstStyle>
          <a:p>
            <a:pPr rtl="0"/>
            <a:r>
              <a:rPr lang="zh-CN" b="1" dirty="0"/>
              <a:t>单击此处添加标题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 rtlCol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lang="zh-CN"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lang="zh-CN"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lang="zh-CN"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lang="zh-CN" sz="1800"/>
            </a:lvl4pPr>
            <a:lvl5pPr indent="-283464">
              <a:spcBef>
                <a:spcPts val="10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1000"/>
              </a:spcBef>
              <a:buNone/>
              <a:defRPr lang="zh-CN" sz="1800"/>
            </a:lvl1pPr>
            <a:lvl2pPr indent="-283464">
              <a:spcBef>
                <a:spcPts val="1000"/>
              </a:spcBef>
              <a:defRPr lang="zh-CN" sz="1800"/>
            </a:lvl2pPr>
            <a:lvl3pPr indent="-283464">
              <a:spcBef>
                <a:spcPts val="1000"/>
              </a:spcBef>
              <a:defRPr lang="zh-CN" sz="1800"/>
            </a:lvl3pPr>
            <a:lvl4pPr indent="-283464">
              <a:spcBef>
                <a:spcPts val="1000"/>
              </a:spcBef>
              <a:defRPr lang="zh-CN" sz="1800"/>
            </a:lvl4pPr>
            <a:lvl5pPr indent="-283464">
              <a:spcBef>
                <a:spcPts val="1000"/>
              </a:spcBef>
              <a:defRPr lang="zh-CN" sz="1800"/>
            </a:lvl5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>
            <a:lvl1pPr marL="0" indent="0">
              <a:buNone/>
              <a:defRPr lang="zh-CN" sz="1800"/>
            </a:lvl1pPr>
          </a:lstStyle>
          <a:p>
            <a:pPr lvl="0" rtl="0"/>
            <a:r>
              <a:rPr lang="zh-CN" dirty="0"/>
              <a:t>单击此处添加图片</a:t>
            </a:r>
          </a:p>
        </p:txBody>
      </p:sp>
      <p:grpSp>
        <p:nvGrpSpPr>
          <p:cNvPr id="32" name="组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任意多边形：形状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</a:lstStyle>
            <a:p>
              <a:pPr lvl="0" rtl="0"/>
              <a:endParaRPr lang="zh-CN" dirty="0"/>
            </a:p>
          </p:txBody>
        </p:sp>
        <p:sp>
          <p:nvSpPr>
            <p:cNvPr id="21" name="任意多边形：形状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</a:lstStyle>
            <a:p>
              <a:pPr lvl="0" rtl="0"/>
              <a:endParaRPr lang="zh-CN" dirty="0">
                <a:solidFill>
                  <a:schemeClr val="tx1"/>
                </a:solidFill>
              </a:endParaRPr>
            </a:p>
          </p:txBody>
        </p:sp>
        <p:sp>
          <p:nvSpPr>
            <p:cNvPr id="22" name="任意多边形：形状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</a:lstStyle>
            <a:p>
              <a:pPr lvl="0" rtl="0"/>
              <a:endParaRPr lang="zh-CN" dirty="0">
                <a:solidFill>
                  <a:schemeClr val="tx1"/>
                </a:solidFill>
              </a:endParaRPr>
            </a:p>
          </p:txBody>
        </p:sp>
        <p:sp>
          <p:nvSpPr>
            <p:cNvPr id="23" name="图像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</a:lstStyle>
            <a:p>
              <a:pPr rtl="0"/>
              <a:endParaRPr lang="zh-CN" dirty="0"/>
            </a:p>
          </p:txBody>
        </p:sp>
      </p:grpSp>
      <p:sp>
        <p:nvSpPr>
          <p:cNvPr id="44" name="灯片编号占位符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lvl1pPr>
              <a:defRPr lang="zh-CN" sz="1600" b="1">
                <a:latin typeface="+mj-ea"/>
                <a:ea typeface="+mj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汇总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(F)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26" name="图像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14" name="任意多边形(F)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pic>
        <p:nvPicPr>
          <p:cNvPr id="21" name="图像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任意多边形(F)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defPPr>
              <a:defRPr lang="zh-CN"/>
            </a:defPPr>
          </a:lstStyle>
          <a:p>
            <a:pPr rtl="0"/>
            <a:endParaRPr 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 rtlCol="0">
            <a:noAutofit/>
          </a:bodyPr>
          <a:lstStyle>
            <a:lvl1pPr algn="l">
              <a:lnSpc>
                <a:spcPct val="100000"/>
              </a:lnSpc>
              <a:defRPr lang="zh-CN" sz="3600" b="1"/>
            </a:lvl1pPr>
          </a:lstStyle>
          <a:p>
            <a:pPr rtl="0"/>
            <a:r>
              <a:rPr lang="zh-CN" altLang="en-US" b="1"/>
              <a:t>单击此处编辑母版标题样式</a:t>
            </a:r>
            <a:endParaRPr lang="zh-CN" b="1" dirty="0"/>
          </a:p>
        </p:txBody>
      </p:sp>
      <p:sp>
        <p:nvSpPr>
          <p:cNvPr id="30" name="内容占位符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zh-CN" sz="2400"/>
            </a:lvl1pPr>
            <a:lvl2pPr marL="347472">
              <a:lnSpc>
                <a:spcPct val="100000"/>
              </a:lnSpc>
              <a:spcBef>
                <a:spcPts val="0"/>
              </a:spcBef>
              <a:defRPr lang="zh-CN" sz="2400"/>
            </a:lvl2pPr>
            <a:lvl3pPr marL="685800">
              <a:lnSpc>
                <a:spcPct val="100000"/>
              </a:lnSpc>
              <a:spcBef>
                <a:spcPts val="0"/>
              </a:spcBef>
              <a:defRPr lang="zh-CN" sz="2400"/>
            </a:lvl3pPr>
          </a:lstStyle>
          <a:p>
            <a:pPr lvl="0" rtl="0"/>
            <a:r>
              <a:rPr lang="zh-CN" dirty="0"/>
              <a:t>单击此处添加文本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</p:txBody>
      </p:sp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 rtlCol="0">
            <a:normAutofit/>
          </a:bodyPr>
          <a:lstStyle>
            <a:lvl1pPr marL="0" indent="0">
              <a:buNone/>
              <a:defRPr lang="zh-CN" sz="1800"/>
            </a:lvl1pPr>
          </a:lstStyle>
          <a:p>
            <a:pPr rtl="0"/>
            <a:r>
              <a:rPr lang="zh-CN" altLang="en-US"/>
              <a:t>单击图标添加图片</a:t>
            </a:r>
            <a:endParaRPr lang="zh-CN" dirty="0"/>
          </a:p>
        </p:txBody>
      </p:sp>
      <p:sp>
        <p:nvSpPr>
          <p:cNvPr id="20" name="灯片编号占位符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 rtlCol="0"/>
          <a:lstStyle>
            <a:lvl1pPr>
              <a:defRPr lang="zh-CN" sz="1600" b="1">
                <a:latin typeface="+mj-ea"/>
                <a:ea typeface="+mj-ea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lang="zh-CN" sz="1200">
                <a:solidFill>
                  <a:schemeClr val="accent6"/>
                </a:solidFill>
                <a:latin typeface="+mn-ea"/>
                <a:ea typeface="+mn-ea"/>
                <a:cs typeface="Arial" panose="020B0604020202020204" pitchFamily="34" charset="0"/>
              </a:defRPr>
            </a:lvl1pPr>
          </a:lstStyle>
          <a:p>
            <a:pPr rtl="0"/>
            <a:fld id="{48F63A3B-78C7-47BE-AE5E-E10140E04643}" type="slidenum">
              <a:rPr lang="zh-CN" smtClean="0"/>
              <a:pPr/>
              <a:t>‹#›</a:t>
            </a:fld>
            <a:endParaRPr lang="zh-CN" dirty="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defPPr>
              <a:defRPr lang="zh-CN"/>
            </a:defPPr>
          </a:lstStyle>
          <a:p>
            <a:pPr rtl="0"/>
            <a:r>
              <a:rPr lang="zh-CN" b="1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CN"/>
            </a:defPPr>
          </a:lstStyle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lang="zh-CN" sz="3800" b="1" kern="1200" cap="all" baseline="0">
          <a:solidFill>
            <a:schemeClr val="accent6"/>
          </a:solidFill>
          <a:latin typeface="+mj-ea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zh-CN" sz="2800" kern="1200">
          <a:solidFill>
            <a:schemeClr val="accent6"/>
          </a:solidFill>
          <a:latin typeface="+mn-ea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zh-CN" sz="2400" kern="1200">
          <a:solidFill>
            <a:schemeClr val="accent6"/>
          </a:solidFill>
          <a:latin typeface="+mn-ea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zh-CN" sz="2000" kern="1200">
          <a:solidFill>
            <a:schemeClr val="accent6"/>
          </a:solidFill>
          <a:latin typeface="+mn-ea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zh-CN" sz="1800" kern="1200">
          <a:solidFill>
            <a:schemeClr val="accent6"/>
          </a:solidFill>
          <a:latin typeface="+mn-ea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lang="zh-CN" sz="1800" kern="1200">
          <a:solidFill>
            <a:schemeClr val="accent6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2860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6pPr>
      <a:lvl7pPr marL="27432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7pPr>
      <a:lvl8pPr marL="32004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8pPr>
      <a:lvl9pPr marL="3657600" algn="l" defTabSz="914400" rtl="0" eaLnBrk="1" latinLnBrk="0" hangingPunct="1">
        <a:defRPr lang="zh-CN" sz="1800" kern="1200">
          <a:solidFill>
            <a:schemeClr val="tx1"/>
          </a:solidFill>
          <a:latin typeface="+mn-ea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2931" y="810227"/>
            <a:ext cx="5746140" cy="3831221"/>
          </a:xfrm>
        </p:spPr>
        <p:txBody>
          <a:bodyPr rtlCol="0" anchor="ctr"/>
          <a:lstStyle>
            <a:defPPr>
              <a:defRPr lang="zh-CN"/>
            </a:defPPr>
          </a:lstStyle>
          <a:p>
            <a:pPr rtl="0"/>
            <a:r>
              <a:rPr lang="en-US" altLang="zh-CN" b="1" dirty="0" err="1"/>
              <a:t>MediCare</a:t>
            </a:r>
            <a:r>
              <a:rPr lang="en-US" altLang="zh-CN" b="1" dirty="0"/>
              <a:t> </a:t>
            </a:r>
            <a:r>
              <a:rPr lang="zh-CN" altLang="en-US" b="1" dirty="0"/>
              <a:t>呵药</a:t>
            </a:r>
            <a:br>
              <a:rPr lang="en-US" altLang="zh-CN" b="1" dirty="0"/>
            </a:br>
            <a:r>
              <a:rPr lang="zh-CN" altLang="en-US" sz="1600" b="1" dirty="0"/>
              <a:t>陈钰、李可遇</a:t>
            </a:r>
            <a:endParaRPr lang="zh-CN" b="1" dirty="0"/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4">
            <a:extLst>
              <a:ext uri="{FF2B5EF4-FFF2-40B4-BE49-F238E27FC236}">
                <a16:creationId xmlns:a16="http://schemas.microsoft.com/office/drawing/2014/main" id="{63E950F8-3155-825B-0AA2-4B69A47EBA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995223" y="767197"/>
            <a:ext cx="3159886" cy="5615409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3D55F2D4-C20E-BEBC-1CCF-4449B0456A7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914401" y="965393"/>
            <a:ext cx="7155402" cy="1091627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dirty="0"/>
              <a:t>      iCare</a:t>
            </a:r>
            <a:endParaRPr lang="zh-CN" altLang="en-US" b="1" dirty="0"/>
          </a:p>
        </p:txBody>
      </p:sp>
      <p:sp>
        <p:nvSpPr>
          <p:cNvPr id="14" name="内容占位符 7">
            <a:extLst>
              <a:ext uri="{FF2B5EF4-FFF2-40B4-BE49-F238E27FC236}">
                <a16:creationId xmlns:a16="http://schemas.microsoft.com/office/drawing/2014/main" id="{749C7CD1-A9AA-49E3-6734-AD9546F2DF5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sz="half" idx="15"/>
          </p:nvPr>
        </p:nvSpPr>
        <p:spPr>
          <a:xfrm>
            <a:off x="914399" y="2303463"/>
            <a:ext cx="7155403" cy="4143375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无需登录，界面简洁、直观</a:t>
            </a:r>
            <a:endParaRPr lang="en-US" altLang="zh-CN" dirty="0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用药提醒、过期提醒</a:t>
            </a:r>
            <a:endParaRPr lang="en-US" altLang="zh-CN" dirty="0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选择服用者</a:t>
            </a:r>
            <a:endParaRPr lang="en-US" altLang="zh-CN" dirty="0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快速记录用药，左滑用药、右滑忽略</a:t>
            </a:r>
            <a:endParaRPr lang="en-US" altLang="zh-CN" dirty="0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快捷查找附近药房和医院</a:t>
            </a:r>
            <a:endParaRPr lang="en-US" altLang="zh-CN" dirty="0"/>
          </a:p>
          <a:p>
            <a:pPr marL="0" indent="0" rtl="0">
              <a:buNone/>
            </a:pPr>
            <a:endParaRPr lang="en-US" altLang="zh-CN" dirty="0"/>
          </a:p>
          <a:p>
            <a:pPr marL="285750" indent="-285750" rtl="0">
              <a:buFont typeface="Microsoft YaHei UI" panose="020B0503020204020204" pitchFamily="34" charset="-122"/>
              <a:buChar char="╳"/>
            </a:pPr>
            <a:r>
              <a:rPr lang="zh-CN" altLang="en-US" dirty="0"/>
              <a:t>不支持导入说明书</a:t>
            </a:r>
            <a:endParaRPr lang="en-US" altLang="zh-CN" dirty="0"/>
          </a:p>
          <a:p>
            <a:pPr marL="285750" indent="-285750" rtl="0">
              <a:buFont typeface="Microsoft YaHei UI" panose="020B0503020204020204" pitchFamily="34" charset="-122"/>
              <a:buChar char="╳"/>
            </a:pPr>
            <a:r>
              <a:rPr lang="zh-CN" altLang="en-US" dirty="0"/>
              <a:t>功能单一</a:t>
            </a:r>
            <a:endParaRPr lang="en-US" altLang="zh-CN" dirty="0"/>
          </a:p>
          <a:p>
            <a:pPr marL="285750" indent="-285750" rtl="0">
              <a:buFont typeface="Microsoft YaHei UI" panose="020B0503020204020204" pitchFamily="34" charset="-122"/>
              <a:buChar char="╳"/>
            </a:pPr>
            <a:r>
              <a:rPr lang="zh-CN" altLang="en-US" dirty="0"/>
              <a:t>缺乏更新：上次更新</a:t>
            </a:r>
            <a:r>
              <a:rPr lang="en-US" altLang="zh-CN" dirty="0"/>
              <a:t> 2017 </a:t>
            </a:r>
            <a:r>
              <a:rPr lang="zh-CN" altLang="en-US" dirty="0"/>
              <a:t>年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2CE1B8-1C92-D6D2-444B-652DB90E86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en-US" altLang="zh-CN" b="1" smtClean="0"/>
              <a:pPr rtl="0"/>
              <a:t>10</a:t>
            </a:fld>
            <a:endParaRPr lang="zh-CN" altLang="en-US" b="1" dirty="0"/>
          </a:p>
        </p:txBody>
      </p:sp>
      <p:pic>
        <p:nvPicPr>
          <p:cNvPr id="20" name="Logo" descr="图标&#10;&#10;描述已自动生成">
            <a:extLst>
              <a:ext uri="{FF2B5EF4-FFF2-40B4-BE49-F238E27FC236}">
                <a16:creationId xmlns:a16="http://schemas.microsoft.com/office/drawing/2014/main" id="{5D70E1A3-E69B-A668-E4F4-C883127469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1" y="1383572"/>
            <a:ext cx="766118" cy="766118"/>
          </a:xfrm>
          <a:prstGeom prst="roundRect">
            <a:avLst>
              <a:gd name="adj" fmla="val 17788"/>
            </a:avLst>
          </a:prstGeom>
        </p:spPr>
      </p:pic>
    </p:spTree>
    <p:extLst>
      <p:ext uri="{BB962C8B-B14F-4D97-AF65-F5344CB8AC3E}">
        <p14:creationId xmlns:p14="http://schemas.microsoft.com/office/powerpoint/2010/main" val="194161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3D55F2D4-C20E-BEBC-1CCF-4449B0456A7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914401" y="965393"/>
            <a:ext cx="7155402" cy="1091627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dirty="0"/>
              <a:t>      </a:t>
            </a:r>
            <a:r>
              <a:rPr lang="zh-CN" altLang="en-US" dirty="0"/>
              <a:t>药准时</a:t>
            </a:r>
            <a:endParaRPr lang="zh-CN" altLang="en-US" b="1" dirty="0"/>
          </a:p>
        </p:txBody>
      </p:sp>
      <p:sp>
        <p:nvSpPr>
          <p:cNvPr id="14" name="内容占位符 7">
            <a:extLst>
              <a:ext uri="{FF2B5EF4-FFF2-40B4-BE49-F238E27FC236}">
                <a16:creationId xmlns:a16="http://schemas.microsoft.com/office/drawing/2014/main" id="{749C7CD1-A9AA-49E3-6734-AD9546F2DF5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sz="half" idx="15"/>
          </p:nvPr>
        </p:nvSpPr>
        <p:spPr>
          <a:xfrm>
            <a:off x="914399" y="2303463"/>
            <a:ext cx="7155403" cy="4143375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输入关键字搜索药品</a:t>
            </a:r>
            <a:endParaRPr lang="en-US" altLang="zh-CN" dirty="0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拍照导入说明书、处方</a:t>
            </a:r>
            <a:endParaRPr lang="en-US" altLang="zh-CN" dirty="0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用药提醒</a:t>
            </a:r>
            <a:endParaRPr lang="en-US" altLang="zh-CN" dirty="0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家庭用药管理、家人用药提醒</a:t>
            </a:r>
            <a:endParaRPr lang="en-US" altLang="zh-CN" dirty="0"/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zh-CN" altLang="en-US" dirty="0"/>
              <a:t>药箱</a:t>
            </a:r>
            <a:endParaRPr lang="en-US" altLang="zh-CN" dirty="0"/>
          </a:p>
          <a:p>
            <a:pPr marL="285750" indent="-285750" rtl="0">
              <a:buFont typeface="Wingdings" panose="05000000000000000000" pitchFamily="2" charset="2"/>
              <a:buChar char="ü"/>
            </a:pPr>
            <a:endParaRPr lang="en-US" altLang="zh-CN" dirty="0"/>
          </a:p>
          <a:p>
            <a:pPr marL="285750" indent="-285750" rtl="0">
              <a:buFont typeface="Microsoft YaHei UI" panose="020B0503020204020204" pitchFamily="34" charset="-122"/>
              <a:buChar char="╳"/>
            </a:pPr>
            <a:r>
              <a:rPr lang="zh-CN" altLang="en-US" dirty="0"/>
              <a:t>未登录功能限制较多</a:t>
            </a:r>
            <a:endParaRPr lang="en-US" altLang="zh-CN" dirty="0"/>
          </a:p>
          <a:p>
            <a:pPr marL="285750" indent="-285750" rtl="0">
              <a:buFont typeface="Microsoft YaHei UI" panose="020B0503020204020204" pitchFamily="34" charset="-122"/>
              <a:buChar char="╳"/>
            </a:pPr>
            <a:r>
              <a:rPr lang="zh-CN" altLang="en-US" dirty="0"/>
              <a:t>不可设置保质期</a:t>
            </a:r>
            <a:endParaRPr lang="en-US" altLang="zh-CN" dirty="0"/>
          </a:p>
          <a:p>
            <a:pPr marL="285750" indent="-285750" rtl="0">
              <a:buFont typeface="Microsoft YaHei UI" panose="020B0503020204020204" pitchFamily="34" charset="-122"/>
              <a:buChar char="╳"/>
            </a:pPr>
            <a:r>
              <a:rPr lang="zh-CN" altLang="en-US" dirty="0"/>
              <a:t>缺乏更新：上次更新</a:t>
            </a:r>
            <a:r>
              <a:rPr lang="en-US" altLang="zh-CN" dirty="0"/>
              <a:t> 2022 </a:t>
            </a:r>
            <a:r>
              <a:rPr lang="zh-CN" altLang="en-US" dirty="0"/>
              <a:t>年，部分联网功能已不可用</a:t>
            </a: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2CE1B8-1C92-D6D2-444B-652DB90E86D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en-US" altLang="zh-CN" b="1" smtClean="0"/>
              <a:pPr rtl="0"/>
              <a:t>11</a:t>
            </a:fld>
            <a:endParaRPr lang="zh-CN" altLang="en-US" b="1" dirty="0"/>
          </a:p>
        </p:txBody>
      </p:sp>
      <p:pic>
        <p:nvPicPr>
          <p:cNvPr id="20" name="Logo">
            <a:extLst>
              <a:ext uri="{FF2B5EF4-FFF2-40B4-BE49-F238E27FC236}">
                <a16:creationId xmlns:a16="http://schemas.microsoft.com/office/drawing/2014/main" id="{5D70E1A3-E69B-A668-E4F4-C883127469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4401" y="1383572"/>
            <a:ext cx="766118" cy="766118"/>
          </a:xfrm>
          <a:prstGeom prst="roundRect">
            <a:avLst>
              <a:gd name="adj" fmla="val 17788"/>
            </a:avLst>
          </a:prstGeom>
        </p:spPr>
      </p:pic>
      <p:pic>
        <p:nvPicPr>
          <p:cNvPr id="28" name="4">
            <a:extLst>
              <a:ext uri="{FF2B5EF4-FFF2-40B4-BE49-F238E27FC236}">
                <a16:creationId xmlns:a16="http://schemas.microsoft.com/office/drawing/2014/main" id="{0155A033-2D59-1580-943C-590A768A1CE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5223" y="768424"/>
            <a:ext cx="3159886" cy="56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20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589" y="600078"/>
            <a:ext cx="9879437" cy="980844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b="1" dirty="0"/>
              <a:t>推广和营销</a:t>
            </a:r>
            <a:endParaRPr lang="zh-CN" b="1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DCC342-9FD1-7055-EAAC-008DC851B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23983" y="1799316"/>
            <a:ext cx="8807873" cy="4360082"/>
          </a:xfrm>
        </p:spPr>
        <p:txBody>
          <a:bodyPr rtlCol="0"/>
          <a:lstStyle>
            <a:defPPr>
              <a:defRPr lang="zh-CN"/>
            </a:defPPr>
          </a:lstStyle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在微博、抖音、哔哩哔哩等社交平台推广，展示核心和特色功能</a:t>
            </a:r>
            <a:endParaRPr lang="en-US" altLang="zh-CN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与知名博主合作，宣传 </a:t>
            </a:r>
            <a:r>
              <a:rPr lang="en-US" altLang="zh-CN" dirty="0"/>
              <a:t>App </a:t>
            </a:r>
            <a:r>
              <a:rPr lang="zh-CN" altLang="en-US" dirty="0"/>
              <a:t>功能，提供下载奖励，激励用户下载</a:t>
            </a:r>
            <a:endParaRPr lang="en-US" altLang="zh-CN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与线下药店合作，张贴宣传海报、发放传单等，增加曝光度和知名度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与线上药店合作，购药后联动 </a:t>
            </a:r>
            <a:r>
              <a:rPr lang="en-US" altLang="zh-CN" dirty="0"/>
              <a:t>App </a:t>
            </a:r>
            <a:r>
              <a:rPr lang="zh-CN" altLang="en-US" dirty="0"/>
              <a:t>添加药品（如“家中常备小儿常用药”一键录入、“常见皮肤护理药“一键录入等）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与药箱制造商合作，推出联动药箱、相关高级服务</a:t>
            </a:r>
            <a:endParaRPr lang="en-US" altLang="zh-CN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与当地社区联合，开设“社区过期药品处理点”，动员社区成员处理“过期药品”，</a:t>
            </a:r>
            <a:r>
              <a:rPr lang="en-US" altLang="zh-CN" dirty="0"/>
              <a:t>App</a:t>
            </a:r>
            <a:r>
              <a:rPr lang="zh-CN" altLang="en-US" dirty="0"/>
              <a:t>上验证换取“绿色积分”，兑换</a:t>
            </a:r>
            <a:r>
              <a:rPr lang="en-US" altLang="zh-CN" dirty="0"/>
              <a:t>App</a:t>
            </a:r>
            <a:r>
              <a:rPr lang="zh-CN" altLang="en-US" dirty="0"/>
              <a:t>内高级服务或设立社区模范</a:t>
            </a:r>
            <a:endParaRPr lang="en-US" altLang="zh-CN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/>
              <a:t>老用户邀请新用户奖励，激励老用户主动推广，增加知名度和下载量</a:t>
            </a:r>
            <a:endParaRPr lang="zh-CN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913EEC9-16E3-6C86-97D0-A7EC7EA09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en-US" altLang="zh-CN" b="1" smtClean="0"/>
              <a:pPr rtl="0"/>
              <a:t>12</a:t>
            </a:fld>
            <a:endParaRPr lang="zh-CN" b="1" dirty="0"/>
          </a:p>
        </p:txBody>
      </p:sp>
    </p:spTree>
    <p:extLst>
      <p:ext uri="{BB962C8B-B14F-4D97-AF65-F5344CB8AC3E}">
        <p14:creationId xmlns:p14="http://schemas.microsoft.com/office/powerpoint/2010/main" val="3969996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589" y="600078"/>
            <a:ext cx="9879437" cy="980844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b="1" dirty="0"/>
              <a:t>财务计划</a:t>
            </a:r>
            <a:endParaRPr lang="zh-CN" b="1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7DCC342-9FD1-7055-EAAC-008DC851B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23983" y="1799316"/>
            <a:ext cx="8807873" cy="4360082"/>
          </a:xfrm>
        </p:spPr>
        <p:txBody>
          <a:bodyPr rtlCol="0"/>
          <a:lstStyle>
            <a:defPPr>
              <a:defRPr lang="zh-CN"/>
            </a:defPPr>
          </a:lstStyle>
          <a:p>
            <a:pPr marL="285750" indent="-285750" rtl="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b="1" dirty="0"/>
              <a:t>收入来源：</a:t>
            </a:r>
          </a:p>
          <a:p>
            <a:pPr marL="971550" lvl="1" indent="-285750">
              <a:lnSpc>
                <a:spcPct val="150000"/>
              </a:lnSpc>
            </a:pPr>
            <a:r>
              <a:rPr lang="zh-CN" altLang="en-US" sz="1800" dirty="0"/>
              <a:t>高级功能订阅：提供高级功能订阅服务，如 </a:t>
            </a:r>
            <a:r>
              <a:rPr lang="en-US" altLang="zh-CN" sz="1800" dirty="0"/>
              <a:t>AI </a:t>
            </a:r>
            <a:r>
              <a:rPr lang="zh-CN" altLang="en-US" sz="1800" dirty="0"/>
              <a:t>智能用药建议、专家在线答疑等，付费购买更多添加药品数量。</a:t>
            </a:r>
          </a:p>
          <a:p>
            <a:pPr marL="971550" lvl="1" indent="-285750">
              <a:lnSpc>
                <a:spcPct val="150000"/>
              </a:lnSpc>
            </a:pPr>
            <a:r>
              <a:rPr lang="zh-CN" altLang="en-US" sz="1800" dirty="0"/>
              <a:t>应用内广告：在 </a:t>
            </a:r>
            <a:r>
              <a:rPr lang="en-US" altLang="zh-CN" sz="1800" dirty="0"/>
              <a:t>App </a:t>
            </a:r>
            <a:r>
              <a:rPr lang="zh-CN" altLang="en-US" sz="1800" dirty="0"/>
              <a:t>内展示广告，收取广告费用。</a:t>
            </a:r>
          </a:p>
          <a:p>
            <a:pPr marL="971550" lvl="1" indent="-285750">
              <a:lnSpc>
                <a:spcPct val="150000"/>
              </a:lnSpc>
            </a:pPr>
            <a:r>
              <a:rPr lang="zh-CN" altLang="en-US" sz="1800" dirty="0"/>
              <a:t>企业商用费：收取一定费用，供线下药店等公共产业使用。</a:t>
            </a:r>
            <a:endParaRPr lang="en-US" altLang="zh-CN" sz="1800" dirty="0"/>
          </a:p>
          <a:p>
            <a:pPr marL="285750" indent="-28575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b="1" dirty="0"/>
              <a:t>成本预算</a:t>
            </a:r>
          </a:p>
          <a:p>
            <a:pPr marL="971550" lvl="1" indent="-285750">
              <a:lnSpc>
                <a:spcPct val="150000"/>
              </a:lnSpc>
            </a:pPr>
            <a:r>
              <a:rPr lang="zh-CN" altLang="en-US" sz="1800" dirty="0"/>
              <a:t>研发成本：包括软件开发、服务器租赁、数据存储等费用。</a:t>
            </a:r>
          </a:p>
          <a:p>
            <a:pPr marL="971550" lvl="1" indent="-285750">
              <a:lnSpc>
                <a:spcPct val="150000"/>
              </a:lnSpc>
            </a:pPr>
            <a:r>
              <a:rPr lang="zh-CN" altLang="en-US" sz="1800" dirty="0"/>
              <a:t>市场营销成本：包括社交媒体营销、医疗社区与论坛合作、线下药店合作等费用。</a:t>
            </a:r>
          </a:p>
          <a:p>
            <a:pPr marL="971550" lvl="1" indent="-285750">
              <a:lnSpc>
                <a:spcPct val="150000"/>
              </a:lnSpc>
            </a:pPr>
            <a:r>
              <a:rPr lang="zh-CN" altLang="en-US" sz="1800" dirty="0"/>
              <a:t>运营成本：包括设备采购等费用。</a:t>
            </a:r>
            <a:endParaRPr lang="zh-CN" sz="18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913EEC9-16E3-6C86-97D0-A7EC7EA09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en-US" altLang="zh-CN" b="1" smtClean="0"/>
              <a:pPr rtl="0"/>
              <a:t>13</a:t>
            </a:fld>
            <a:endParaRPr lang="zh-CN" b="1" dirty="0"/>
          </a:p>
        </p:txBody>
      </p:sp>
    </p:spTree>
    <p:extLst>
      <p:ext uri="{BB962C8B-B14F-4D97-AF65-F5344CB8AC3E}">
        <p14:creationId xmlns:p14="http://schemas.microsoft.com/office/powerpoint/2010/main" val="18277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9D22C5-0C9E-B582-A8FE-B45E70A01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849782"/>
            <a:ext cx="3213716" cy="272770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b="1"/>
              <a:t>谢谢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8B5CEF2-E667-BBB5-2EA6-C06F93B6D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1" y="3813606"/>
            <a:ext cx="5715000" cy="2234642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en-US" altLang="zh-CN" dirty="0" err="1"/>
              <a:t>MediCare</a:t>
            </a:r>
            <a:r>
              <a:rPr lang="en-US" altLang="zh-CN" dirty="0"/>
              <a:t> </a:t>
            </a:r>
            <a:r>
              <a:rPr lang="zh-CN" altLang="en-US" dirty="0"/>
              <a:t>呵药</a:t>
            </a:r>
            <a:endParaRPr lang="en-US" altLang="zh-CN" dirty="0"/>
          </a:p>
          <a:p>
            <a:pPr rtl="0"/>
            <a:r>
              <a:rPr lang="en-US" altLang="zh-CN" dirty="0"/>
              <a:t>20223801010 </a:t>
            </a:r>
            <a:r>
              <a:rPr lang="zh-CN" altLang="en-US" dirty="0"/>
              <a:t>李可遇</a:t>
            </a:r>
            <a:endParaRPr lang="en-US" altLang="zh-CN" dirty="0"/>
          </a:p>
          <a:p>
            <a:pPr rtl="0"/>
            <a:r>
              <a:rPr lang="en-US" altLang="zh-CN" dirty="0"/>
              <a:t>20223801090 </a:t>
            </a:r>
            <a:r>
              <a:rPr lang="zh-CN" altLang="en-US" dirty="0"/>
              <a:t>陈钰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973173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dirty="0"/>
              <a:t>目录</a:t>
            </a:r>
            <a:endParaRPr lang="zh-CN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6583680" cy="3207344"/>
          </a:xfrm>
        </p:spPr>
        <p:txBody>
          <a:bodyPr rtlCol="0">
            <a:normAutofit lnSpcReduction="10000"/>
          </a:bodyPr>
          <a:lstStyle>
            <a:defPPr>
              <a:defRPr lang="zh-CN"/>
            </a:defPPr>
          </a:lstStyle>
          <a:p>
            <a:pPr rtl="0"/>
            <a:r>
              <a:rPr lang="zh-CN" altLang="en-US" dirty="0"/>
              <a:t>什么是 </a:t>
            </a:r>
            <a:r>
              <a:rPr lang="en-US" altLang="zh-CN" dirty="0" err="1"/>
              <a:t>MediCare</a:t>
            </a:r>
            <a:endParaRPr lang="en-US" altLang="zh-CN" dirty="0"/>
          </a:p>
          <a:p>
            <a:pPr rtl="0"/>
            <a:r>
              <a:rPr lang="zh-CN" altLang="en-US" dirty="0"/>
              <a:t>市场、受众分析</a:t>
            </a:r>
            <a:endParaRPr lang="en-US" altLang="zh-CN" dirty="0"/>
          </a:p>
          <a:p>
            <a:pPr rtl="0"/>
            <a:r>
              <a:rPr lang="zh-CN" altLang="en-US" dirty="0"/>
              <a:t>主要功能</a:t>
            </a:r>
            <a:endParaRPr lang="en-US" altLang="zh-CN" dirty="0"/>
          </a:p>
          <a:p>
            <a:pPr rtl="0"/>
            <a:r>
              <a:rPr lang="zh-CN" altLang="en-US" dirty="0"/>
              <a:t>竞品分析</a:t>
            </a:r>
            <a:endParaRPr lang="en-US" altLang="zh-CN" dirty="0"/>
          </a:p>
          <a:p>
            <a:pPr rtl="0"/>
            <a:r>
              <a:rPr lang="zh-CN" altLang="en-US" dirty="0"/>
              <a:t>推广和营销</a:t>
            </a:r>
            <a:endParaRPr lang="en-US" altLang="zh-CN" dirty="0"/>
          </a:p>
          <a:p>
            <a:pPr rtl="0"/>
            <a:r>
              <a:rPr lang="zh-CN" altLang="en-US" dirty="0"/>
              <a:t>财务计划</a:t>
            </a:r>
            <a:endParaRPr 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8D5CFA2-4E67-F157-5FFD-A246307D41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zh-CN" b="1" smtClean="0"/>
              <a:pPr/>
              <a:t>2</a:t>
            </a:fld>
            <a:endParaRPr lang="zh-CN" b="1" dirty="0"/>
          </a:p>
        </p:txBody>
      </p:sp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565" y="1057274"/>
            <a:ext cx="7965461" cy="994164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dirty="0"/>
              <a:t>什么是 </a:t>
            </a:r>
            <a:r>
              <a:rPr lang="en-US" altLang="zh-CN" dirty="0" err="1"/>
              <a:t>MediCare</a:t>
            </a:r>
            <a:endParaRPr lang="zh-CN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60565" y="2303029"/>
            <a:ext cx="7965460" cy="3497698"/>
          </a:xfrm>
        </p:spPr>
        <p:txBody>
          <a:bodyPr rtlCol="0"/>
          <a:lstStyle>
            <a:defPPr>
              <a:defRPr lang="zh-CN"/>
            </a:defPPr>
          </a:lstStyle>
          <a:p>
            <a:pPr rtl="0">
              <a:lnSpc>
                <a:spcPct val="150000"/>
              </a:lnSpc>
            </a:pPr>
            <a:r>
              <a:rPr lang="en-US" altLang="zh-CN" b="1" dirty="0"/>
              <a:t>Medi</a:t>
            </a:r>
            <a:r>
              <a:rPr lang="en-US" altLang="zh-CN" dirty="0"/>
              <a:t>cine + </a:t>
            </a:r>
            <a:r>
              <a:rPr lang="en-US" altLang="zh-CN" u="sng" dirty="0"/>
              <a:t>Care</a:t>
            </a:r>
            <a:r>
              <a:rPr lang="en-US" altLang="zh-CN" dirty="0"/>
              <a:t> </a:t>
            </a:r>
            <a:r>
              <a:rPr lang="zh-CN" altLang="en-US" dirty="0"/>
              <a:t>→ </a:t>
            </a:r>
            <a:r>
              <a:rPr lang="en-US" altLang="zh-CN" b="1" dirty="0" err="1"/>
              <a:t>Medi</a:t>
            </a:r>
            <a:r>
              <a:rPr lang="en-US" altLang="zh-CN" u="sng" dirty="0" err="1"/>
              <a:t>Care</a:t>
            </a:r>
            <a:endParaRPr lang="en-US" altLang="zh-CN" u="sng" dirty="0"/>
          </a:p>
          <a:p>
            <a:pPr rtl="0">
              <a:lnSpc>
                <a:spcPct val="150000"/>
              </a:lnSpc>
            </a:pPr>
            <a:r>
              <a:rPr lang="zh-CN" altLang="en-US" dirty="0"/>
              <a:t>智能药品管理 </a:t>
            </a:r>
            <a:r>
              <a:rPr lang="en-US" altLang="zh-CN" dirty="0"/>
              <a:t>&amp; </a:t>
            </a:r>
            <a:r>
              <a:rPr lang="zh-CN" altLang="en-US" dirty="0"/>
              <a:t>提醒 </a:t>
            </a:r>
            <a:r>
              <a:rPr lang="en-US" altLang="zh-CN" dirty="0"/>
              <a:t>App</a:t>
            </a:r>
          </a:p>
          <a:p>
            <a:pPr rtl="0">
              <a:lnSpc>
                <a:spcPct val="150000"/>
              </a:lnSpc>
            </a:pPr>
            <a:r>
              <a:rPr lang="zh-CN" altLang="en-US" dirty="0"/>
              <a:t>旨在解决药品管理流程复杂、容易忘记用药、忽视药品注意事项、药品过期等问题</a:t>
            </a:r>
            <a:endParaRPr lang="en-US" altLang="zh-CN" dirty="0"/>
          </a:p>
          <a:p>
            <a:pPr rtl="0">
              <a:lnSpc>
                <a:spcPct val="150000"/>
              </a:lnSpc>
            </a:pPr>
            <a:r>
              <a:rPr lang="zh-CN" altLang="en-US" dirty="0"/>
              <a:t>整合药品库存管理、用药提醒及记录、跨设备同步等功能</a:t>
            </a:r>
            <a:endParaRPr lang="en-US" altLang="zh-CN" dirty="0"/>
          </a:p>
          <a:p>
            <a:pPr rtl="0">
              <a:lnSpc>
                <a:spcPct val="150000"/>
              </a:lnSpc>
            </a:pPr>
            <a:r>
              <a:rPr lang="zh-CN" altLang="en-US" dirty="0"/>
              <a:t>为用户提供优质服务、帮助用户管理药品，提高用药安全性和有效性</a:t>
            </a:r>
            <a:endParaRPr lang="en-US" altLang="zh-CN" dirty="0"/>
          </a:p>
          <a:p>
            <a:pPr rtl="0">
              <a:lnSpc>
                <a:spcPct val="150000"/>
              </a:lnSpc>
            </a:pPr>
            <a:endParaRPr lang="zh-CN" dirty="0"/>
          </a:p>
        </p:txBody>
      </p:sp>
      <p:sp>
        <p:nvSpPr>
          <p:cNvPr id="23" name="灯片编号占位符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en-US" altLang="zh-CN" b="1" smtClean="0"/>
              <a:pPr rtl="0"/>
              <a:t>3</a:t>
            </a:fld>
            <a:endParaRPr lang="zh-CN" b="1" dirty="0"/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7" y="317495"/>
            <a:ext cx="7796464" cy="1222385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b="1" dirty="0"/>
              <a:t>市场分析</a:t>
            </a:r>
            <a:endParaRPr lang="zh-CN" b="1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267C004-8B72-C872-98FB-00A2A584D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en-US" altLang="zh-CN" b="1" smtClean="0"/>
              <a:pPr rtl="0"/>
              <a:t>4</a:t>
            </a:fld>
            <a:endParaRPr lang="zh-CN" b="1" dirty="0"/>
          </a:p>
        </p:txBody>
      </p:sp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AC49A7A5-F62C-F8F1-4829-560F34D226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8584458"/>
              </p:ext>
            </p:extLst>
          </p:nvPr>
        </p:nvGraphicFramePr>
        <p:xfrm>
          <a:off x="883927" y="1909267"/>
          <a:ext cx="3300781" cy="3190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891ED943-96AF-4F4B-E6E0-63F211C64C63}"/>
              </a:ext>
            </a:extLst>
          </p:cNvPr>
          <p:cNvSpPr txBox="1"/>
          <p:nvPr/>
        </p:nvSpPr>
        <p:spPr>
          <a:xfrm>
            <a:off x="1852079" y="3227421"/>
            <a:ext cx="13644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D2D592"/>
                </a:solidFill>
              </a:rPr>
              <a:t>78.6%</a:t>
            </a:r>
            <a:endParaRPr lang="zh-CN" altLang="en-US" sz="3000" b="1" dirty="0">
              <a:solidFill>
                <a:srgbClr val="D2D592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EB96800-A4C1-9B4D-8519-6D3709AA8B68}"/>
              </a:ext>
            </a:extLst>
          </p:cNvPr>
          <p:cNvSpPr txBox="1"/>
          <p:nvPr/>
        </p:nvSpPr>
        <p:spPr>
          <a:xfrm>
            <a:off x="1518655" y="5389319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备有小药箱的家庭</a:t>
            </a:r>
          </a:p>
        </p:txBody>
      </p: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5C4DDD40-DA13-6D5C-3171-FA7C83C103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483383"/>
              </p:ext>
            </p:extLst>
          </p:nvPr>
        </p:nvGraphicFramePr>
        <p:xfrm>
          <a:off x="4884122" y="1909267"/>
          <a:ext cx="3300781" cy="3190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734A8F3C-798F-9FC0-3CF6-7D7AF84FE938}"/>
              </a:ext>
            </a:extLst>
          </p:cNvPr>
          <p:cNvSpPr txBox="1"/>
          <p:nvPr/>
        </p:nvSpPr>
        <p:spPr>
          <a:xfrm>
            <a:off x="5879525" y="3227421"/>
            <a:ext cx="13099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000" b="1" dirty="0">
                <a:solidFill>
                  <a:srgbClr val="AAC3E8"/>
                </a:solidFill>
              </a:rPr>
              <a:t>&lt;20%</a:t>
            </a:r>
            <a:endParaRPr lang="zh-CN" altLang="en-US" sz="3000" b="1" dirty="0">
              <a:solidFill>
                <a:srgbClr val="AAC3E8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BC5CE21-D831-64DE-1954-2D72F75B12A2}"/>
              </a:ext>
            </a:extLst>
          </p:cNvPr>
          <p:cNvSpPr txBox="1"/>
          <p:nvPr/>
        </p:nvSpPr>
        <p:spPr>
          <a:xfrm>
            <a:off x="5273494" y="5372705"/>
            <a:ext cx="2522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会定期清理药箱的家庭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E4BA4A-A461-4A4B-13CC-B7C6F0EA7B04}"/>
              </a:ext>
            </a:extLst>
          </p:cNvPr>
          <p:cNvSpPr txBox="1"/>
          <p:nvPr/>
        </p:nvSpPr>
        <p:spPr>
          <a:xfrm flipH="1">
            <a:off x="0" y="6488668"/>
            <a:ext cx="428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数据来源：</a:t>
            </a:r>
            <a:r>
              <a:rPr lang="en-US" altLang="zh-CN" dirty="0"/>
              <a:t>《</a:t>
            </a:r>
            <a:r>
              <a:rPr lang="zh-CN" altLang="en-US" dirty="0"/>
              <a:t>中国家庭过期药品白皮书</a:t>
            </a:r>
            <a:r>
              <a:rPr lang="en-US" altLang="zh-CN" dirty="0"/>
              <a:t>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221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7" y="317495"/>
            <a:ext cx="7796464" cy="1222385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b="1" dirty="0"/>
              <a:t>市场分析</a:t>
            </a:r>
            <a:endParaRPr lang="zh-CN" b="1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267C004-8B72-C872-98FB-00A2A584D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en-US" altLang="zh-CN" b="1" smtClean="0"/>
              <a:pPr rtl="0"/>
              <a:t>5</a:t>
            </a:fld>
            <a:endParaRPr lang="zh-CN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EB96800-A4C1-9B4D-8519-6D3709AA8B68}"/>
              </a:ext>
            </a:extLst>
          </p:cNvPr>
          <p:cNvSpPr txBox="1"/>
          <p:nvPr/>
        </p:nvSpPr>
        <p:spPr>
          <a:xfrm>
            <a:off x="3464499" y="5221069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因过期浪费的药品</a:t>
            </a:r>
          </a:p>
        </p:txBody>
      </p:sp>
      <p:sp>
        <p:nvSpPr>
          <p:cNvPr id="4" name="梯形 3">
            <a:extLst>
              <a:ext uri="{FF2B5EF4-FFF2-40B4-BE49-F238E27FC236}">
                <a16:creationId xmlns:a16="http://schemas.microsoft.com/office/drawing/2014/main" id="{83799F62-D656-4F21-8614-B849E9EDDEA7}"/>
              </a:ext>
            </a:extLst>
          </p:cNvPr>
          <p:cNvSpPr/>
          <p:nvPr/>
        </p:nvSpPr>
        <p:spPr>
          <a:xfrm rot="10800000">
            <a:off x="3464496" y="3489350"/>
            <a:ext cx="2031322" cy="1455858"/>
          </a:xfrm>
          <a:prstGeom prst="trapezoid">
            <a:avLst/>
          </a:prstGeom>
          <a:solidFill>
            <a:srgbClr val="DE8C8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形 10" descr="生物危害标志 轮廓">
            <a:extLst>
              <a:ext uri="{FF2B5EF4-FFF2-40B4-BE49-F238E27FC236}">
                <a16:creationId xmlns:a16="http://schemas.microsoft.com/office/drawing/2014/main" id="{E6172645-7249-2BCB-44F0-4F3F71AA6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2956" y="3760079"/>
            <a:ext cx="914400" cy="914400"/>
          </a:xfrm>
          <a:prstGeom prst="rect">
            <a:avLst/>
          </a:prstGeom>
        </p:spPr>
      </p:pic>
      <p:sp>
        <p:nvSpPr>
          <p:cNvPr id="16" name="箭头: 右 15">
            <a:extLst>
              <a:ext uri="{FF2B5EF4-FFF2-40B4-BE49-F238E27FC236}">
                <a16:creationId xmlns:a16="http://schemas.microsoft.com/office/drawing/2014/main" id="{2195C284-47B4-DF64-87E1-194F879F8724}"/>
              </a:ext>
            </a:extLst>
          </p:cNvPr>
          <p:cNvSpPr/>
          <p:nvPr/>
        </p:nvSpPr>
        <p:spPr>
          <a:xfrm rot="5400000">
            <a:off x="4113589" y="2634249"/>
            <a:ext cx="733145" cy="916026"/>
          </a:xfrm>
          <a:prstGeom prst="rightArrow">
            <a:avLst>
              <a:gd name="adj1" fmla="val 37223"/>
              <a:gd name="adj2" fmla="val 58554"/>
            </a:avLst>
          </a:prstGeom>
          <a:solidFill>
            <a:srgbClr val="DE8C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895311A-EE83-5C5E-F764-4BE16F0DC05F}"/>
              </a:ext>
            </a:extLst>
          </p:cNvPr>
          <p:cNvSpPr txBox="1"/>
          <p:nvPr/>
        </p:nvSpPr>
        <p:spPr>
          <a:xfrm>
            <a:off x="3710559" y="2171689"/>
            <a:ext cx="153920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000" b="1" dirty="0">
                <a:solidFill>
                  <a:srgbClr val="DE8C8C"/>
                </a:solidFill>
              </a:rPr>
              <a:t>1.5</a:t>
            </a:r>
            <a:r>
              <a:rPr lang="zh-CN" altLang="en-US" sz="3000" b="1" dirty="0">
                <a:solidFill>
                  <a:srgbClr val="DE8C8C"/>
                </a:solidFill>
              </a:rPr>
              <a:t>万吨</a:t>
            </a:r>
          </a:p>
        </p:txBody>
      </p:sp>
    </p:spTree>
    <p:extLst>
      <p:ext uri="{BB962C8B-B14F-4D97-AF65-F5344CB8AC3E}">
        <p14:creationId xmlns:p14="http://schemas.microsoft.com/office/powerpoint/2010/main" val="2929051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7" y="317495"/>
            <a:ext cx="7796464" cy="1222385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b="1" dirty="0"/>
              <a:t>市场分析</a:t>
            </a:r>
            <a:endParaRPr lang="zh-CN" b="1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267C004-8B72-C872-98FB-00A2A584D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en-US" altLang="zh-CN" b="1" smtClean="0"/>
              <a:pPr rtl="0"/>
              <a:t>6</a:t>
            </a:fld>
            <a:endParaRPr lang="zh-CN" b="1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B1CA92DB-3785-F45A-41D4-71194EDDC4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4130019"/>
              </p:ext>
            </p:extLst>
          </p:nvPr>
        </p:nvGraphicFramePr>
        <p:xfrm>
          <a:off x="4884122" y="1909267"/>
          <a:ext cx="3300781" cy="3190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AC49A7A5-F62C-F8F1-4829-560F34D226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86717741"/>
              </p:ext>
            </p:extLst>
          </p:nvPr>
        </p:nvGraphicFramePr>
        <p:xfrm>
          <a:off x="883927" y="1909267"/>
          <a:ext cx="3300781" cy="3190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文本框 8">
            <a:extLst>
              <a:ext uri="{FF2B5EF4-FFF2-40B4-BE49-F238E27FC236}">
                <a16:creationId xmlns:a16="http://schemas.microsoft.com/office/drawing/2014/main" id="{891ED943-96AF-4F4B-E6E0-63F211C64C63}"/>
              </a:ext>
            </a:extLst>
          </p:cNvPr>
          <p:cNvSpPr txBox="1"/>
          <p:nvPr/>
        </p:nvSpPr>
        <p:spPr>
          <a:xfrm>
            <a:off x="1852079" y="3227421"/>
            <a:ext cx="13644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000" b="1" dirty="0">
                <a:solidFill>
                  <a:srgbClr val="D2D592"/>
                </a:solidFill>
              </a:rPr>
              <a:t>9.56%</a:t>
            </a:r>
            <a:endParaRPr lang="zh-CN" altLang="en-US" sz="3000" b="1" dirty="0">
              <a:solidFill>
                <a:srgbClr val="D2D592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EB96800-A4C1-9B4D-8519-6D3709AA8B68}"/>
              </a:ext>
            </a:extLst>
          </p:cNvPr>
          <p:cNvSpPr txBox="1"/>
          <p:nvPr/>
        </p:nvSpPr>
        <p:spPr>
          <a:xfrm>
            <a:off x="2022799" y="5381012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2012 </a:t>
            </a:r>
            <a:r>
              <a:rPr lang="zh-CN" altLang="en-US" dirty="0"/>
              <a:t>年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34A8F3C-798F-9FC0-3CF6-7D7AF84FE938}"/>
              </a:ext>
            </a:extLst>
          </p:cNvPr>
          <p:cNvSpPr txBox="1"/>
          <p:nvPr/>
        </p:nvSpPr>
        <p:spPr>
          <a:xfrm>
            <a:off x="5852274" y="3227421"/>
            <a:ext cx="13644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000" b="1" dirty="0">
                <a:solidFill>
                  <a:srgbClr val="AAC3E8"/>
                </a:solidFill>
              </a:rPr>
              <a:t>29.7%</a:t>
            </a:r>
            <a:endParaRPr lang="zh-CN" altLang="en-US" sz="3000" b="1" dirty="0">
              <a:solidFill>
                <a:srgbClr val="AAC3E8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BC5CE21-D831-64DE-1954-2D72F75B12A2}"/>
              </a:ext>
            </a:extLst>
          </p:cNvPr>
          <p:cNvSpPr txBox="1"/>
          <p:nvPr/>
        </p:nvSpPr>
        <p:spPr>
          <a:xfrm>
            <a:off x="6057459" y="5381012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/>
              <a:t>2023</a:t>
            </a:r>
            <a:r>
              <a:rPr lang="zh-CN" altLang="en-US" dirty="0"/>
              <a:t>年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56D818C-C28D-33E3-B28F-BE3792F5B831}"/>
              </a:ext>
            </a:extLst>
          </p:cNvPr>
          <p:cNvSpPr txBox="1"/>
          <p:nvPr/>
        </p:nvSpPr>
        <p:spPr>
          <a:xfrm>
            <a:off x="1672093" y="5847116"/>
            <a:ext cx="5724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具备包括合理用药在内的基本医疗素养水平的居民比例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B9CEF41-833A-9919-1B61-2F01E104637D}"/>
              </a:ext>
            </a:extLst>
          </p:cNvPr>
          <p:cNvSpPr txBox="1"/>
          <p:nvPr/>
        </p:nvSpPr>
        <p:spPr>
          <a:xfrm flipH="1">
            <a:off x="0" y="6488668"/>
            <a:ext cx="4286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数据来源：全国居民健康素养监测数据</a:t>
            </a:r>
          </a:p>
        </p:txBody>
      </p:sp>
    </p:spTree>
    <p:extLst>
      <p:ext uri="{BB962C8B-B14F-4D97-AF65-F5344CB8AC3E}">
        <p14:creationId xmlns:p14="http://schemas.microsoft.com/office/powerpoint/2010/main" val="321661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BFD26F-01DB-E2ED-A534-3BBC84A3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3559" y="1044750"/>
            <a:ext cx="7043617" cy="1191148"/>
          </a:xfrm>
        </p:spPr>
        <p:txBody>
          <a:bodyPr/>
          <a:lstStyle/>
          <a:p>
            <a:r>
              <a:rPr lang="zh-CN" altLang="en-US" dirty="0"/>
              <a:t>受众分析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59F676A-4141-37F2-B502-A9D8BFB8F81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48F63A3B-78C7-47BE-AE5E-E10140E04643}" type="slidenum">
              <a:rPr lang="en-US" altLang="zh-CN" smtClean="0"/>
              <a:pPr rtl="0"/>
              <a:t>7</a:t>
            </a:fld>
            <a:endParaRPr lang="zh-CN" dirty="0"/>
          </a:p>
        </p:txBody>
      </p:sp>
      <p:sp>
        <p:nvSpPr>
          <p:cNvPr id="17" name="内容占位符 6">
            <a:extLst>
              <a:ext uri="{FF2B5EF4-FFF2-40B4-BE49-F238E27FC236}">
                <a16:creationId xmlns:a16="http://schemas.microsoft.com/office/drawing/2014/main" id="{33680A80-5C61-DD02-1119-0565C0AD537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382290" y="2906539"/>
            <a:ext cx="7043737" cy="2233612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zh-CN" altLang="en-US" b="1" dirty="0"/>
              <a:t>主要目标：</a:t>
            </a:r>
            <a:r>
              <a:rPr lang="en-US" altLang="zh-CN" dirty="0">
                <a:solidFill>
                  <a:srgbClr val="FF0000"/>
                </a:solidFill>
              </a:rPr>
              <a:t>30-60 </a:t>
            </a:r>
            <a:r>
              <a:rPr lang="zh-CN" altLang="en-US" dirty="0">
                <a:solidFill>
                  <a:srgbClr val="FF0000"/>
                </a:solidFill>
              </a:rPr>
              <a:t>岁</a:t>
            </a:r>
            <a:r>
              <a:rPr lang="zh-CN" altLang="en-US" dirty="0"/>
              <a:t>的上班族、家庭主妇等，管理家庭药品、自己或家人可能需要定期服药</a:t>
            </a:r>
            <a:endParaRPr lang="en-US" altLang="zh-CN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zh-CN" altLang="en-US" b="1" dirty="0"/>
              <a:t>次要目标：</a:t>
            </a:r>
            <a:r>
              <a:rPr lang="en-US" altLang="zh-CN" dirty="0">
                <a:solidFill>
                  <a:srgbClr val="FF0000"/>
                </a:solidFill>
              </a:rPr>
              <a:t>20-40 </a:t>
            </a:r>
            <a:r>
              <a:rPr lang="zh-CN" altLang="en-US" dirty="0">
                <a:solidFill>
                  <a:srgbClr val="FF0000"/>
                </a:solidFill>
              </a:rPr>
              <a:t>岁</a:t>
            </a:r>
            <a:r>
              <a:rPr lang="zh-CN" altLang="en-US" dirty="0"/>
              <a:t>的健康爱好者，需要定期补充维生素或膳食补充剂，追踪日常健康管理等</a:t>
            </a:r>
            <a:endParaRPr lang="zh-CN" altLang="zh-CN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412972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834635"/>
            <a:ext cx="7796464" cy="1222385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b="1" dirty="0"/>
              <a:t>主要功能</a:t>
            </a:r>
            <a:endParaRPr lang="zh-CN" b="1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267C004-8B72-C872-98FB-00A2A584D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fld id="{48F63A3B-78C7-47BE-AE5E-E10140E04643}" type="slidenum">
              <a:rPr lang="en-US" altLang="zh-CN" b="1" smtClean="0"/>
              <a:pPr rtl="0"/>
              <a:t>8</a:t>
            </a:fld>
            <a:endParaRPr lang="zh-CN" b="1" dirty="0"/>
          </a:p>
        </p:txBody>
      </p:sp>
      <p:sp>
        <p:nvSpPr>
          <p:cNvPr id="16" name="内容占位符 4">
            <a:extLst>
              <a:ext uri="{FF2B5EF4-FFF2-40B4-BE49-F238E27FC236}">
                <a16:creationId xmlns:a16="http://schemas.microsoft.com/office/drawing/2014/main" id="{AEF9954A-E263-8A7E-58B1-4D03F7D1B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2303028"/>
            <a:ext cx="7796463" cy="3720337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库存：</a:t>
            </a:r>
            <a:r>
              <a:rPr lang="zh-CN" altLang="en-US" dirty="0"/>
              <a:t>管理药品库存、剩余药品数量等</a:t>
            </a:r>
            <a:endParaRPr lang="en-US" altLang="zh-CN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用药：</a:t>
            </a:r>
            <a:r>
              <a:rPr lang="zh-CN" altLang="en-US" dirty="0"/>
              <a:t>设置用药时间，智能提醒并记录</a:t>
            </a:r>
            <a:endParaRPr lang="en-US" altLang="zh-CN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过期：</a:t>
            </a:r>
            <a:r>
              <a:rPr lang="zh-CN" altLang="en-US" dirty="0"/>
              <a:t>提醒用户及时处理，避免服用过期药品</a:t>
            </a:r>
            <a:endParaRPr lang="en-US" altLang="zh-CN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添加：</a:t>
            </a:r>
            <a:r>
              <a:rPr lang="zh-CN" altLang="en-US" dirty="0"/>
              <a:t>支持扫描药品条码添加，自动获取药品信息、说明书等</a:t>
            </a:r>
            <a:endParaRPr lang="en-US" altLang="zh-CN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同步：</a:t>
            </a:r>
            <a:r>
              <a:rPr lang="zh-CN" altLang="en-US" dirty="0"/>
              <a:t>相同账号药品信息云端储存，跨设备同步</a:t>
            </a:r>
            <a:endParaRPr lang="en-US" altLang="zh-CN" dirty="0"/>
          </a:p>
          <a:p>
            <a:pPr marL="285750" indent="-285750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/>
              <a:t>统计：</a:t>
            </a:r>
            <a:r>
              <a:rPr lang="zh-CN" altLang="en-US" dirty="0"/>
              <a:t>生成用药历史图表和报告等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6859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5"/>
            <a:ext cx="5259554" cy="2495028"/>
          </a:xfrm>
        </p:spPr>
        <p:txBody>
          <a:bodyPr rtlCol="0"/>
          <a:lstStyle>
            <a:defPPr>
              <a:defRPr lang="zh-CN"/>
            </a:defPPr>
          </a:lstStyle>
          <a:p>
            <a:pPr rtl="0"/>
            <a:r>
              <a:rPr lang="zh-CN" altLang="en-US" dirty="0"/>
              <a:t>竞品分析</a:t>
            </a:r>
            <a:endParaRPr lang="zh-CN" b="1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3808750"/>
            <a:ext cx="6225235" cy="2233233"/>
          </a:xfrm>
        </p:spPr>
        <p:txBody>
          <a:bodyPr rtlCol="0">
            <a:normAutofit/>
          </a:bodyPr>
          <a:lstStyle>
            <a:defPPr>
              <a:defRPr lang="zh-CN"/>
            </a:defPPr>
          </a:lstStyle>
          <a:p>
            <a:pPr rtl="0"/>
            <a:r>
              <a:rPr lang="zh-CN" altLang="en-US" sz="2000" dirty="0"/>
              <a:t>药品管理 </a:t>
            </a:r>
            <a:r>
              <a:rPr lang="en-US" altLang="zh-CN" sz="2000" dirty="0"/>
              <a:t>App </a:t>
            </a:r>
            <a:r>
              <a:rPr lang="zh-CN" altLang="en-US" sz="2000" dirty="0"/>
              <a:t>集中在 </a:t>
            </a:r>
            <a:r>
              <a:rPr lang="en-US" altLang="zh-CN" sz="2000" dirty="0"/>
              <a:t>iOS </a:t>
            </a:r>
            <a:r>
              <a:rPr lang="zh-CN" altLang="en-US" sz="2000" dirty="0"/>
              <a:t>平台，</a:t>
            </a:r>
            <a:r>
              <a:rPr lang="en-US" altLang="zh-CN" sz="2000" dirty="0"/>
              <a:t>Android </a:t>
            </a:r>
            <a:r>
              <a:rPr lang="zh-CN" altLang="en-US" sz="2000" dirty="0"/>
              <a:t>平台暂未找到类似设计；且部分 </a:t>
            </a:r>
            <a:r>
              <a:rPr lang="en-US" altLang="zh-CN" sz="2000" dirty="0"/>
              <a:t>App </a:t>
            </a:r>
            <a:r>
              <a:rPr lang="zh-CN" altLang="en-US" sz="2000" dirty="0"/>
              <a:t>缺乏维护，已经无法打开</a:t>
            </a:r>
          </a:p>
        </p:txBody>
      </p: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6F8F7F58-7913-8A25-FDEC-428B7DCC800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2052" name="Picture 4" descr="How the App Store is changing in iOS 13 | Macworld">
            <a:extLst>
              <a:ext uri="{FF2B5EF4-FFF2-40B4-BE49-F238E27FC236}">
                <a16:creationId xmlns:a16="http://schemas.microsoft.com/office/drawing/2014/main" id="{AB8A9E4C-B5CE-3BA7-8C81-B00A40E979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00" b="95750" l="10000" r="90000">
                        <a14:foregroundMark x1="38917" y1="7500" x2="58000" y2="8375"/>
                        <a14:foregroundMark x1="37667" y1="93625" x2="61250" y2="95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717" y="2641174"/>
            <a:ext cx="2979648" cy="198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自定义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Microsoft YaHei UI"/>
        <a:ea typeface="Microsoft YaHei UI"/>
        <a:cs typeface=""/>
      </a:majorFont>
      <a:minorFont>
        <a:latin typeface="Microsoft YaHei UI"/>
        <a:ea typeface="Microsoft YaHei UI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893083_TF78438558_Win32" id="{3C8CAA99-96A9-46C4-98C1-A4BBBB33BA77}" vid="{085BDEA6-F560-433E-92F7-181226997236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YaHei UI Light" panose="020F0302020204030204"/>
        <a:ea typeface=""/>
        <a:cs typeface=""/>
        <a:font script="Jpan" typeface="游ゴシック Light"/>
        <a:font script="Hang" typeface="맑은 고딕"/>
        <a:font script="Hans" typeface="Microsoft YaHei UI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0F0502020204030204"/>
        <a:ea typeface=""/>
        <a:cs typeface=""/>
        <a:font script="Jpan" typeface="游ゴシック"/>
        <a:font script="Hang" typeface="맑은 고딕"/>
        <a:font script="Hans" typeface="Microsoft YaHei U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YaHei UI Light" panose="020F0302020204030204"/>
        <a:ea typeface=""/>
        <a:cs typeface=""/>
        <a:font script="Jpan" typeface="游ゴシック Light"/>
        <a:font script="Hang" typeface="맑은 고딕"/>
        <a:font script="Hans" typeface="Microsoft YaHei UI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YaHei UI" panose="020F0502020204030204"/>
        <a:ea typeface=""/>
        <a:cs typeface=""/>
        <a:font script="Jpan" typeface="游ゴシック"/>
        <a:font script="Hang" typeface="맑은 고딕"/>
        <a:font script="Hans" typeface="Microsoft YaHei UI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{4D725A24-20C8-40FA-BDE6-A30D71B5A10F}tf78438558_win32</Template>
  <TotalTime>276</TotalTime>
  <Words>852</Words>
  <Application>Microsoft Office PowerPoint</Application>
  <PresentationFormat>宽屏</PresentationFormat>
  <Paragraphs>99</Paragraphs>
  <Slides>14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Microsoft YaHei UI</vt:lpstr>
      <vt:lpstr>Arial</vt:lpstr>
      <vt:lpstr>Wingdings</vt:lpstr>
      <vt:lpstr>自定义</vt:lpstr>
      <vt:lpstr>MediCare 呵药 陈钰、李可遇</vt:lpstr>
      <vt:lpstr>目录</vt:lpstr>
      <vt:lpstr>什么是 MediCare</vt:lpstr>
      <vt:lpstr>市场分析</vt:lpstr>
      <vt:lpstr>市场分析</vt:lpstr>
      <vt:lpstr>市场分析</vt:lpstr>
      <vt:lpstr>受众分析</vt:lpstr>
      <vt:lpstr>主要功能</vt:lpstr>
      <vt:lpstr>竞品分析</vt:lpstr>
      <vt:lpstr>      iCare</vt:lpstr>
      <vt:lpstr>      药准时</vt:lpstr>
      <vt:lpstr>推广和营销</vt:lpstr>
      <vt:lpstr>财务计划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李可遇; 陈钰</dc:creator>
  <cp:lastModifiedBy>可遇 李</cp:lastModifiedBy>
  <cp:revision>18</cp:revision>
  <dcterms:created xsi:type="dcterms:W3CDTF">2024-10-08T15:09:00Z</dcterms:created>
  <dcterms:modified xsi:type="dcterms:W3CDTF">2024-10-09T11:47:30Z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